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18"/>
  </p:notesMasterIdLst>
  <p:handoutMasterIdLst>
    <p:handoutMasterId r:id="rId119"/>
  </p:handoutMasterIdLst>
  <p:sldIdLst>
    <p:sldId id="256" r:id="rId2"/>
    <p:sldId id="419" r:id="rId3"/>
    <p:sldId id="526" r:id="rId4"/>
    <p:sldId id="436" r:id="rId5"/>
    <p:sldId id="398" r:id="rId6"/>
    <p:sldId id="527" r:id="rId7"/>
    <p:sldId id="439" r:id="rId8"/>
    <p:sldId id="522" r:id="rId9"/>
    <p:sldId id="523" r:id="rId10"/>
    <p:sldId id="524" r:id="rId11"/>
    <p:sldId id="525" r:id="rId12"/>
    <p:sldId id="414" r:id="rId13"/>
    <p:sldId id="364" r:id="rId14"/>
    <p:sldId id="354" r:id="rId15"/>
    <p:sldId id="355" r:id="rId16"/>
    <p:sldId id="356" r:id="rId17"/>
    <p:sldId id="440" r:id="rId18"/>
    <p:sldId id="441" r:id="rId19"/>
    <p:sldId id="415" r:id="rId20"/>
    <p:sldId id="366" r:id="rId21"/>
    <p:sldId id="367" r:id="rId22"/>
    <p:sldId id="376" r:id="rId23"/>
    <p:sldId id="370" r:id="rId24"/>
    <p:sldId id="444" r:id="rId25"/>
    <p:sldId id="431" r:id="rId26"/>
    <p:sldId id="445" r:id="rId27"/>
    <p:sldId id="446" r:id="rId28"/>
    <p:sldId id="448" r:id="rId29"/>
    <p:sldId id="449" r:id="rId30"/>
    <p:sldId id="450" r:id="rId31"/>
    <p:sldId id="377" r:id="rId32"/>
    <p:sldId id="451" r:id="rId33"/>
    <p:sldId id="452" r:id="rId34"/>
    <p:sldId id="453" r:id="rId35"/>
    <p:sldId id="454" r:id="rId36"/>
    <p:sldId id="455" r:id="rId37"/>
    <p:sldId id="456" r:id="rId38"/>
    <p:sldId id="457" r:id="rId39"/>
    <p:sldId id="458" r:id="rId40"/>
    <p:sldId id="381" r:id="rId41"/>
    <p:sldId id="528" r:id="rId42"/>
    <p:sldId id="531" r:id="rId43"/>
    <p:sldId id="532" r:id="rId44"/>
    <p:sldId id="529" r:id="rId45"/>
    <p:sldId id="530" r:id="rId46"/>
    <p:sldId id="471" r:id="rId47"/>
    <p:sldId id="472" r:id="rId48"/>
    <p:sldId id="473" r:id="rId49"/>
    <p:sldId id="378" r:id="rId50"/>
    <p:sldId id="460" r:id="rId51"/>
    <p:sldId id="461" r:id="rId52"/>
    <p:sldId id="462" r:id="rId53"/>
    <p:sldId id="463" r:id="rId54"/>
    <p:sldId id="464" r:id="rId55"/>
    <p:sldId id="465" r:id="rId56"/>
    <p:sldId id="466" r:id="rId57"/>
    <p:sldId id="467" r:id="rId58"/>
    <p:sldId id="468" r:id="rId59"/>
    <p:sldId id="469" r:id="rId60"/>
    <p:sldId id="470" r:id="rId61"/>
    <p:sldId id="423" r:id="rId62"/>
    <p:sldId id="474" r:id="rId63"/>
    <p:sldId id="475" r:id="rId64"/>
    <p:sldId id="476" r:id="rId65"/>
    <p:sldId id="477" r:id="rId66"/>
    <p:sldId id="514" r:id="rId67"/>
    <p:sldId id="478" r:id="rId68"/>
    <p:sldId id="387" r:id="rId69"/>
    <p:sldId id="479" r:id="rId70"/>
    <p:sldId id="480" r:id="rId71"/>
    <p:sldId id="481" r:id="rId72"/>
    <p:sldId id="482" r:id="rId73"/>
    <p:sldId id="483" r:id="rId74"/>
    <p:sldId id="484" r:id="rId75"/>
    <p:sldId id="485" r:id="rId76"/>
    <p:sldId id="486" r:id="rId77"/>
    <p:sldId id="487" r:id="rId78"/>
    <p:sldId id="521" r:id="rId79"/>
    <p:sldId id="488" r:id="rId80"/>
    <p:sldId id="390" r:id="rId81"/>
    <p:sldId id="489" r:id="rId82"/>
    <p:sldId id="490" r:id="rId83"/>
    <p:sldId id="491" r:id="rId84"/>
    <p:sldId id="492" r:id="rId85"/>
    <p:sldId id="493" r:id="rId86"/>
    <p:sldId id="494" r:id="rId87"/>
    <p:sldId id="495" r:id="rId88"/>
    <p:sldId id="496" r:id="rId89"/>
    <p:sldId id="497" r:id="rId90"/>
    <p:sldId id="499" r:id="rId91"/>
    <p:sldId id="392" r:id="rId92"/>
    <p:sldId id="500" r:id="rId93"/>
    <p:sldId id="501" r:id="rId94"/>
    <p:sldId id="502" r:id="rId95"/>
    <p:sldId id="503" r:id="rId96"/>
    <p:sldId id="504" r:id="rId97"/>
    <p:sldId id="505" r:id="rId98"/>
    <p:sldId id="506" r:id="rId99"/>
    <p:sldId id="507" r:id="rId100"/>
    <p:sldId id="508" r:id="rId101"/>
    <p:sldId id="510" r:id="rId102"/>
    <p:sldId id="509" r:id="rId103"/>
    <p:sldId id="511" r:id="rId104"/>
    <p:sldId id="512" r:id="rId105"/>
    <p:sldId id="407" r:id="rId106"/>
    <p:sldId id="513" r:id="rId107"/>
    <p:sldId id="515" r:id="rId108"/>
    <p:sldId id="516" r:id="rId109"/>
    <p:sldId id="517" r:id="rId110"/>
    <p:sldId id="518" r:id="rId111"/>
    <p:sldId id="519" r:id="rId112"/>
    <p:sldId id="520" r:id="rId113"/>
    <p:sldId id="428" r:id="rId114"/>
    <p:sldId id="442" r:id="rId115"/>
    <p:sldId id="443" r:id="rId116"/>
    <p:sldId id="409" r:id="rId1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74"/>
    <p:restoredTop sz="84066"/>
  </p:normalViewPr>
  <p:slideViewPr>
    <p:cSldViewPr>
      <p:cViewPr varScale="1">
        <p:scale>
          <a:sx n="81" d="100"/>
          <a:sy n="81" d="100"/>
        </p:scale>
        <p:origin x="780" y="30"/>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7/18/2017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13</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14</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15</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17</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18</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19</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20</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b="1" dirty="0">
                <a:latin typeface="Helvetica" charset="0"/>
                <a:ea typeface="ＭＳ Ｐゴシック" charset="-128"/>
                <a:cs typeface="Helvetica" charset="0"/>
              </a:rPr>
              <a:t>TYPES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Begin by typing "Ahoy, World!" into the Interactions area, then hit Return. You should see the value "Ahoy, World!" appear on the next line in the Interactions area.</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Try to type your name within a pair of quotation marks, then hit Return.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do you notice about the way </a:t>
            </a:r>
            <a:r>
              <a:rPr lang="en-US" sz="1200" b="0" i="0" kern="1200" dirty="0" err="1">
                <a:solidFill>
                  <a:schemeClr val="tx1"/>
                </a:solidFill>
                <a:effectLst/>
                <a:latin typeface="Arial" pitchFamily="-111" charset="0"/>
                <a:ea typeface="ＭＳ Ｐゴシック" pitchFamily="-111" charset="-128"/>
                <a:cs typeface="ＭＳ Ｐゴシック" pitchFamily="-111" charset="-128"/>
              </a:rPr>
              <a:t>Pyret</a:t>
            </a:r>
            <a:r>
              <a:rPr lang="en-US" sz="1200" b="0" i="0" kern="1200" dirty="0">
                <a:solidFill>
                  <a:schemeClr val="tx1"/>
                </a:solidFill>
                <a:effectLst/>
                <a:latin typeface="Arial" pitchFamily="-111" charset="0"/>
                <a:ea typeface="ＭＳ Ｐゴシック" pitchFamily="-111" charset="-128"/>
                <a:cs typeface="ＭＳ Ｐゴシック" pitchFamily="-111" charset="-128"/>
              </a:rPr>
              <a:t> displays Strings on the screen?</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Type this program into the Interactions area: "4". Is this a String or a number?</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What happens when you leave off the second quotation mark? Type this code into the Interactions area and hit Return: "I love writing programs</a:t>
            </a:r>
          </a:p>
          <a:p>
            <a:pPr eaLnBrk="1" hangingPunct="1">
              <a:lnSpc>
                <a:spcPct val="200000"/>
              </a:lnSpc>
            </a:pPr>
            <a:r>
              <a:rPr lang="en-US" altLang="en-US" sz="1200" b="1" dirty="0">
                <a:latin typeface="Helvetica" charset="0"/>
                <a:ea typeface="ＭＳ Ｐゴシック" charset="-128"/>
                <a:cs typeface="Helvetica" charset="0"/>
              </a:rPr>
              <a:t>Operations (errors w/spaces)</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8 + -2</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2.3 * 7</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6 / 0</a:t>
            </a:r>
          </a:p>
          <a:p>
            <a:pPr fontAlgn="ctr"/>
            <a:r>
              <a:rPr lang="mr-IN" sz="1200" b="0" i="0" kern="1200" dirty="0">
                <a:solidFill>
                  <a:schemeClr val="tx1"/>
                </a:solidFill>
                <a:effectLst/>
                <a:latin typeface="Arial" pitchFamily="-111" charset="0"/>
                <a:ea typeface="ＭＳ Ｐゴシック" pitchFamily="-111" charset="-128"/>
                <a:cs typeface="ＭＳ Ｐゴシック" pitchFamily="-111" charset="-128"/>
              </a:rPr>
              <a:t>2 + "</a:t>
            </a:r>
            <a:r>
              <a:rPr lang="mr-IN" sz="1200" b="0" i="0" kern="1200" dirty="0" err="1">
                <a:solidFill>
                  <a:schemeClr val="tx1"/>
                </a:solidFill>
                <a:effectLst/>
                <a:latin typeface="Arial" pitchFamily="-111" charset="0"/>
                <a:ea typeface="ＭＳ Ｐゴシック" pitchFamily="-111" charset="-128"/>
                <a:cs typeface="ＭＳ Ｐゴシック" pitchFamily="-111" charset="-128"/>
              </a:rPr>
              <a:t>hello</a:t>
            </a:r>
            <a:r>
              <a:rPr lang="mr-IN" sz="1200" b="0" i="0" kern="1200" dirty="0">
                <a:solidFill>
                  <a:schemeClr val="tx1"/>
                </a:solidFill>
                <a:effectLst/>
                <a:latin typeface="Arial" pitchFamily="-111" charset="0"/>
                <a:ea typeface="ＭＳ Ｐゴシック" pitchFamily="-111" charset="-128"/>
                <a:cs typeface="ＭＳ Ｐゴシック" pitchFamily="-111" charset="-128"/>
              </a:rPr>
              <a:t>"</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27</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31</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data in a column has </a:t>
            </a:r>
            <a:r>
              <a:rPr lang="en-US" b="1" dirty="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33</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40</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47</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49</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61</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64</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1884721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68</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80</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82</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85</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91</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95</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98</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100</a:t>
            </a:fld>
            <a:endParaRPr lang="en-US" altLang="en-US"/>
          </a:p>
        </p:txBody>
      </p:sp>
    </p:spTree>
    <p:extLst>
      <p:ext uri="{BB962C8B-B14F-4D97-AF65-F5344CB8AC3E}">
        <p14:creationId xmlns:p14="http://schemas.microsoft.com/office/powerpoint/2010/main" val="95820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101</a:t>
            </a:fld>
            <a:endParaRPr lang="en-US" altLang="en-US"/>
          </a:p>
        </p:txBody>
      </p:sp>
    </p:spTree>
    <p:extLst>
      <p:ext uri="{BB962C8B-B14F-4D97-AF65-F5344CB8AC3E}">
        <p14:creationId xmlns:p14="http://schemas.microsoft.com/office/powerpoint/2010/main" val="1026114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103</a:t>
            </a:fld>
            <a:endParaRPr lang="en-US" altLang="en-US"/>
          </a:p>
        </p:txBody>
      </p:sp>
    </p:spTree>
    <p:extLst>
      <p:ext uri="{BB962C8B-B14F-4D97-AF65-F5344CB8AC3E}">
        <p14:creationId xmlns:p14="http://schemas.microsoft.com/office/powerpoint/2010/main" val="2093136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r>
              <a:rPr lang="en-US" baseline="0" dirty="0"/>
              <a:t> </a:t>
            </a:r>
            <a:r>
              <a:rPr lang="mr-IN" baseline="0" dirty="0"/>
              <a:t>–</a:t>
            </a:r>
            <a:r>
              <a:rPr lang="en-US" baseline="0" dirty="0"/>
              <a:t> get volunteers.</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106</a:t>
            </a:fld>
            <a:endParaRPr lang="en-US" altLang="en-US"/>
          </a:p>
        </p:txBody>
      </p:sp>
    </p:spTree>
    <p:extLst>
      <p:ext uri="{BB962C8B-B14F-4D97-AF65-F5344CB8AC3E}">
        <p14:creationId xmlns:p14="http://schemas.microsoft.com/office/powerpoint/2010/main" val="187888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109</a:t>
            </a:fld>
            <a:endParaRPr lang="en-US" altLang="en-US"/>
          </a:p>
        </p:txBody>
      </p:sp>
    </p:spTree>
    <p:extLst>
      <p:ext uri="{BB962C8B-B14F-4D97-AF65-F5344CB8AC3E}">
        <p14:creationId xmlns:p14="http://schemas.microsoft.com/office/powerpoint/2010/main" val="1501544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114</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10</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11</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sp>
        <p:nvSpPr>
          <p:cNvPr id="8" name="Footer Placeholder 18"/>
          <p:cNvSpPr>
            <a:spLocks noGrp="1"/>
          </p:cNvSpPr>
          <p:nvPr>
            <p:ph type="ftr" sz="quarter" idx="11"/>
          </p:nvPr>
        </p:nvSpPr>
        <p:spPr>
          <a:xfrm>
            <a:off x="152400" y="6473825"/>
            <a:ext cx="3429000" cy="292101"/>
          </a:xfrm>
        </p:spPr>
        <p:txBody>
          <a:bodyPr/>
          <a:lstStyle>
            <a:lvl1pPr>
              <a:defRPr>
                <a:solidFill>
                  <a:srgbClr val="000000"/>
                </a:solidFill>
              </a:defRPr>
            </a:lvl1pPr>
          </a:lstStyle>
          <a:p>
            <a:pPr>
              <a:defRPr/>
            </a:pPr>
            <a:r>
              <a:rPr lang="en-US" dirty="0" err="1"/>
              <a:t>www.BootstrapWorld.org</a:t>
            </a:r>
            <a:r>
              <a:rPr lang="en-US" dirty="0"/>
              <a:t>     |    #</a:t>
            </a:r>
            <a:r>
              <a:rPr lang="en-US" dirty="0" err="1"/>
              <a:t>BootstrapCS</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0" y="76200"/>
            <a:ext cx="1570038" cy="1570038"/>
          </a:xfrm>
          <a:prstGeom prst="rect">
            <a:avLst/>
          </a:prstGeom>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BootstrapCS</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3.tiff"/><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code.pyret.org/editor#share=0BzzMl1BJlJDkSXNaU185LVZ3VE0"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hyperlink" Target="https://code.pyret.org/editor#share=0BzzMl1BJlJDkR2JlQzdIRXdZemM" TargetMode="Externa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hyperlink" Target="https://code.pyret.org/editor#share=0BzzMl1BJlJDkM0dQODJZVHBVSjQ"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tiff"/></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57.tiff"/><Relationship Id="rId5" Type="http://schemas.openxmlformats.org/officeDocument/2006/relationships/image" Target="../media/image56.jpeg"/><Relationship Id="rId4" Type="http://schemas.openxmlformats.org/officeDocument/2006/relationships/image" Target="../media/image55.jpeg"/></Relationships>
</file>

<file path=ppt/slides/_rels/slide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38.tiff"/><Relationship Id="rId4"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41.tiff"/><Relationship Id="rId4" Type="http://schemas.openxmlformats.org/officeDocument/2006/relationships/image" Target="../media/image40.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code.pyret.org/editor#share=0BzzMl1BJlJDkZmxmNkliQ3RFZ2s"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code.pyret.org/editor#share=0BzzMl1BJlJDkLVduMEtsSFRKLVE"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code.pyret.org/editor#share=0BzzMl1BJlJDkek5OQWtzVFdkaWc"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code.pyret.org/editor#share=0BzzMl1BJlJDkWk01QktmVXZzS1E"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code.pyret.org/editor#share=0BzzMl1BJlJDkNnlKOE84QUlUZV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1.xml"/><Relationship Id="rId4" Type="http://schemas.openxmlformats.org/officeDocument/2006/relationships/image" Target="../media/image18.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13" Type="http://schemas.openxmlformats.org/officeDocument/2006/relationships/image" Target="../media/image30.tiff"/><Relationship Id="rId3" Type="http://schemas.openxmlformats.org/officeDocument/2006/relationships/image" Target="../media/image20.tiff"/><Relationship Id="rId7" Type="http://schemas.openxmlformats.org/officeDocument/2006/relationships/image" Target="../media/image24.tiff"/><Relationship Id="rId12" Type="http://schemas.openxmlformats.org/officeDocument/2006/relationships/image" Target="../media/image29.tiff"/><Relationship Id="rId2" Type="http://schemas.openxmlformats.org/officeDocument/2006/relationships/image" Target="../media/image19.tiff"/><Relationship Id="rId1" Type="http://schemas.openxmlformats.org/officeDocument/2006/relationships/slideLayout" Target="../slideLayouts/slideLayout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hyperlink" Target="https://code.pyret.org/editor#share=0BzzMl1BJlJDkWmcycFB1WTVRc3M" TargetMode="Externa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s://code.pyret.org/editor#share=0BzzMl1BJlJDkQ3c4SDlDS1BaLWM"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hyperlink" Target="https://code.pyret.org/editor#share=0BzzMl1BJlJDkNkEtSXdzeXUyMGs" TargetMode="Externa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hyperlink" Target="https://code.pyret.org/editor#share=0BzzMl1BJlJDkSXNaU185LVZ3VE0"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a:solidFill>
                  <a:schemeClr val="tx1">
                    <a:alpha val="75000"/>
                  </a:schemeClr>
                </a:solidFill>
              </a:rPr>
              <a:t>BETA</a:t>
            </a:r>
          </a:p>
        </p:txBody>
      </p:sp>
      <p:pic>
        <p:nvPicPr>
          <p:cNvPr id="5"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32:</a:t>
            </a:r>
            <a:r>
              <a:rPr lang="en-US" sz="3400" dirty="0">
                <a:latin typeface="Courier New" charset="0"/>
                <a:ea typeface="Courier New" charset="0"/>
                <a:cs typeface="Courier New" charset="0"/>
              </a:rPr>
              <a:t> Recent Title &amp; Year</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3657219"/>
              </p:ext>
            </p:extLst>
          </p:nvPr>
        </p:nvGraphicFramePr>
        <p:xfrm>
          <a:off x="1676399" y="990600"/>
          <a:ext cx="4267201"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45847">
                  <a:extLst>
                    <a:ext uri="{9D8B030D-6E8A-4147-A177-3AD203B41FA5}">
                      <a16:colId xmlns:a16="http://schemas.microsoft.com/office/drawing/2014/main" val="20002"/>
                    </a:ext>
                  </a:extLst>
                </a:gridCol>
                <a:gridCol w="742976">
                  <a:extLst>
                    <a:ext uri="{9D8B030D-6E8A-4147-A177-3AD203B41FA5}">
                      <a16:colId xmlns:a16="http://schemas.microsoft.com/office/drawing/2014/main" val="20003"/>
                    </a:ext>
                  </a:extLst>
                </a:gridCol>
                <a:gridCol w="742976">
                  <a:extLst>
                    <a:ext uri="{9D8B030D-6E8A-4147-A177-3AD203B41FA5}">
                      <a16:colId xmlns:a16="http://schemas.microsoft.com/office/drawing/2014/main" val="20004"/>
                    </a:ext>
                  </a:extLst>
                </a:gridCol>
                <a:gridCol w="430402">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a:t>
                      </a:r>
                      <a:r>
                        <a:rPr lang="en-US" sz="1100" baseline="0" dirty="0">
                          <a:effectLst/>
                        </a:rPr>
                        <a:t> </a:t>
                      </a:r>
                      <a:r>
                        <a:rPr lang="en-US" sz="1100" dirty="0">
                          <a:effectLst/>
                        </a:rPr>
                        <a:t>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42706770"/>
              </p:ext>
            </p:extLst>
          </p:nvPr>
        </p:nvGraphicFramePr>
        <p:xfrm>
          <a:off x="6610155" y="990600"/>
          <a:ext cx="1771845" cy="670560"/>
        </p:xfrm>
        <a:graphic>
          <a:graphicData uri="http://schemas.openxmlformats.org/drawingml/2006/table">
            <a:tbl>
              <a:tblPr firstRow="1" firstCol="1" bandRow="1">
                <a:tableStyleId>{B301B821-A1FF-4177-AEE7-76D212191A09}</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Year</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2014</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Man of Steel</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2013</a:t>
                      </a:r>
                      <a:endParaRPr lang="en-US" sz="1100" b="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Kung Fu Panda 2</a:t>
                      </a:r>
                      <a:endParaRPr lang="en-US" sz="1100" b="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2011</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bl>
          </a:graphicData>
        </a:graphic>
      </p:graphicFrame>
      <p:cxnSp>
        <p:nvCxnSpPr>
          <p:cNvPr id="12" name="Straight Arrow Connector 11"/>
          <p:cNvCxnSpPr/>
          <p:nvPr/>
        </p:nvCxnSpPr>
        <p:spPr>
          <a:xfrm>
            <a:off x="60198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 &gt; 2011</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1371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year</a:t>
            </a: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descending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6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accel="50000" decel="50000" fill="hold" grpId="0" nodeType="withEffect">
                                  <p:stCondLst>
                                    <p:cond delay="0"/>
                                  </p:stCondLst>
                                  <p:childTnLst>
                                    <p:animMotion origin="layout" path="M 3.33333E-6 1.11111E-6 L 0.275 0.22083 " pathEditMode="relative" rAng="0" ptsTypes="AA">
                                      <p:cBhvr>
                                        <p:cTn id="29" dur="2000" fill="hold"/>
                                        <p:tgtEl>
                                          <p:spTgt spid="27"/>
                                        </p:tgtEl>
                                        <p:attrNameLst>
                                          <p:attrName>ppt_x</p:attrName>
                                          <p:attrName>ppt_y</p:attrName>
                                        </p:attrNameLst>
                                      </p:cBhvr>
                                      <p:rCtr x="13750" y="1104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accel="50000" decel="50000" fill="hold" grpId="0" nodeType="withEffect">
                                  <p:stCondLst>
                                    <p:cond delay="0"/>
                                  </p:stCondLst>
                                  <p:childTnLst>
                                    <p:animMotion origin="layout" path="M 5.55112E-17 -4.07407E-6 L 0.525 0.28218 " pathEditMode="relative" rAng="0" ptsTypes="AA">
                                      <p:cBhvr>
                                        <p:cTn id="46"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6068" y="2316480"/>
            <a:ext cx="6660088" cy="4397997"/>
          </a:xfrm>
          <a:prstGeom prst="rect">
            <a:avLst/>
          </a:prstGeom>
        </p:spPr>
      </p:pic>
      <p:sp>
        <p:nvSpPr>
          <p:cNvPr id="2" name="Title 1"/>
          <p:cNvSpPr>
            <a:spLocks noGrp="1"/>
          </p:cNvSpPr>
          <p:nvPr>
            <p:ph type="title"/>
          </p:nvPr>
        </p:nvSpPr>
        <p:spPr>
          <a:xfrm>
            <a:off x="304800" y="76200"/>
            <a:ext cx="8686800" cy="838200"/>
          </a:xfrm>
        </p:spPr>
        <p:txBody>
          <a:bodyPr>
            <a:normAutofit/>
          </a:bodyPr>
          <a:lstStyle/>
          <a:p>
            <a:r>
              <a:rPr lang="en-US" sz="3400" dirty="0">
                <a:latin typeface="Helvetica" charset="0"/>
                <a:ea typeface="Helvetica" charset="0"/>
                <a:cs typeface="Helvetica" charset="0"/>
              </a:rPr>
              <a:t>Page 33:</a:t>
            </a:r>
            <a:r>
              <a:rPr lang="en-US" sz="3400" dirty="0">
                <a:latin typeface="Courier New" charset="0"/>
                <a:ea typeface="Courier New" charset="0"/>
                <a:cs typeface="Courier New" charset="0"/>
              </a:rPr>
              <a:t> Title and Overseas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479515079"/>
              </p:ext>
            </p:extLst>
          </p:nvPr>
        </p:nvGraphicFramePr>
        <p:xfrm>
          <a:off x="1676400" y="990600"/>
          <a:ext cx="4191000" cy="1005840"/>
        </p:xfrm>
        <a:graphic>
          <a:graphicData uri="http://schemas.openxmlformats.org/drawingml/2006/table">
            <a:tbl>
              <a:tblPr firstRow="1" firstCol="1" bandRow="1">
                <a:tableStyleId>{B301B821-A1FF-4177-AEE7-76D212191A09}</a:tableStyleId>
              </a:tblPr>
              <a:tblGrid>
                <a:gridCol w="14478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500945">
                  <a:extLst>
                    <a:ext uri="{9D8B030D-6E8A-4147-A177-3AD203B41FA5}">
                      <a16:colId xmlns:a16="http://schemas.microsoft.com/office/drawing/2014/main" val="20002"/>
                    </a:ext>
                  </a:extLst>
                </a:gridCol>
                <a:gridCol w="632631">
                  <a:extLst>
                    <a:ext uri="{9D8B030D-6E8A-4147-A177-3AD203B41FA5}">
                      <a16:colId xmlns:a16="http://schemas.microsoft.com/office/drawing/2014/main" val="20003"/>
                    </a:ext>
                  </a:extLst>
                </a:gridCol>
                <a:gridCol w="729708">
                  <a:extLst>
                    <a:ext uri="{9D8B030D-6E8A-4147-A177-3AD203B41FA5}">
                      <a16:colId xmlns:a16="http://schemas.microsoft.com/office/drawing/2014/main" val="20004"/>
                    </a:ext>
                  </a:extLst>
                </a:gridCol>
                <a:gridCol w="422716">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a:effectLst/>
                        </a:rPr>
                        <a:t>Movie Title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 </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Overseas</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Par.</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dirty="0">
                          <a:effectLst/>
                        </a:rPr>
                        <a:t>Man of Steel</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P/DW</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500.4</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2011</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dirty="0">
                          <a:effectLst/>
                        </a:rPr>
                        <a:t>Ice Age: The Meltdown</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660.9</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85933809"/>
              </p:ext>
            </p:extLst>
          </p:nvPr>
        </p:nvGraphicFramePr>
        <p:xfrm>
          <a:off x="6553200" y="990600"/>
          <a:ext cx="2057400" cy="502920"/>
        </p:xfrm>
        <a:graphic>
          <a:graphicData uri="http://schemas.openxmlformats.org/drawingml/2006/table">
            <a:tbl>
              <a:tblPr firstRow="1" firstCol="1" bandRow="1">
                <a:tableStyleId>{B301B821-A1FF-4177-AEE7-76D212191A09}</a:tableStyleId>
              </a:tblPr>
              <a:tblGrid>
                <a:gridCol w="1399032">
                  <a:extLst>
                    <a:ext uri="{9D8B030D-6E8A-4147-A177-3AD203B41FA5}">
                      <a16:colId xmlns:a16="http://schemas.microsoft.com/office/drawing/2014/main" val="20000"/>
                    </a:ext>
                  </a:extLst>
                </a:gridCol>
                <a:gridCol w="658368">
                  <a:extLst>
                    <a:ext uri="{9D8B030D-6E8A-4147-A177-3AD203B41FA5}">
                      <a16:colId xmlns:a16="http://schemas.microsoft.com/office/drawing/2014/main" val="20001"/>
                    </a:ext>
                  </a:extLst>
                </a:gridCol>
              </a:tblGrid>
              <a:tr h="137160">
                <a:tc>
                  <a:txBody>
                    <a:bodyPr/>
                    <a:lstStyle/>
                    <a:p>
                      <a:pPr marL="0" marR="0">
                        <a:spcBef>
                          <a:spcPts val="0"/>
                        </a:spcBef>
                        <a:spcAft>
                          <a:spcPts val="0"/>
                        </a:spcAft>
                      </a:pPr>
                      <a:r>
                        <a:rPr lang="en-US" sz="1100" dirty="0">
                          <a:effectLst/>
                        </a:rPr>
                        <a:t>Title</a:t>
                      </a:r>
                      <a:endParaRPr lang="en-US" sz="1100" b="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Overseas</a:t>
                      </a:r>
                      <a:endParaRPr lang="en-US" sz="1100" b="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Ice Age: The Meltdown</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465.6</a:t>
                      </a:r>
                      <a:endParaRPr lang="en-US" sz="1100" b="0" dirty="0">
                        <a:effectLst/>
                        <a:latin typeface="Franklin Gothic Book" charset="0"/>
                        <a:ea typeface="Franklin Gothic Book" charset="0"/>
                        <a:cs typeface="Franklin Gothic Book"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dirty="0">
                          <a:effectLst/>
                          <a:latin typeface="Franklin Gothic Book" charset="0"/>
                          <a:ea typeface="Franklin Gothic Book" charset="0"/>
                          <a:cs typeface="Franklin Gothic Book" charset="0"/>
                        </a:rPr>
                        <a:t>The Sixth Sense</a:t>
                      </a:r>
                      <a:endParaRPr lang="en-US" sz="1100" b="0" dirty="0">
                        <a:effectLst/>
                        <a:latin typeface="Franklin Gothic Book" charset="0"/>
                        <a:ea typeface="Franklin Gothic Book" charset="0"/>
                        <a:cs typeface="Franklin Gothic Book" charset="0"/>
                      </a:endParaRPr>
                    </a:p>
                  </a:txBody>
                  <a:tcPr marL="28575" marR="28575" marT="0" marB="0" anchor="b"/>
                </a:tc>
                <a:tc>
                  <a:txBody>
                    <a:bodyPr/>
                    <a:lstStyle/>
                    <a:p>
                      <a:pPr marL="0" marR="0">
                        <a:spcBef>
                          <a:spcPts val="0"/>
                        </a:spcBef>
                        <a:spcAft>
                          <a:spcPts val="0"/>
                        </a:spcAft>
                      </a:pPr>
                      <a:r>
                        <a:rPr lang="en-US" sz="1100" b="0" dirty="0">
                          <a:effectLst/>
                          <a:latin typeface="Franklin Gothic Book" charset="0"/>
                          <a:ea typeface="Franklin Gothic Book" charset="0"/>
                          <a:cs typeface="Franklin Gothic Book" charset="0"/>
                        </a:rPr>
                        <a:t>379.2</a:t>
                      </a:r>
                    </a:p>
                  </a:txBody>
                  <a:tcPr marL="28575" marR="28575" marT="0" marB="0" anchor="b"/>
                </a:tc>
                <a:extLst>
                  <a:ext uri="{0D108BD9-81ED-4DB2-BD59-A6C34878D82A}">
                    <a16:rowId xmlns:a16="http://schemas.microsoft.com/office/drawing/2014/main" val="10002"/>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011012" y="307303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year &lt; 2010</a:t>
            </a:r>
          </a:p>
        </p:txBody>
      </p:sp>
      <p:sp>
        <p:nvSpPr>
          <p:cNvPr id="26" name="TextBox 25"/>
          <p:cNvSpPr txBox="1"/>
          <p:nvPr/>
        </p:nvSpPr>
        <p:spPr>
          <a:xfrm>
            <a:off x="4047740" y="2579906"/>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a:t>
            </a:r>
          </a:p>
        </p:txBody>
      </p:sp>
      <p:sp>
        <p:nvSpPr>
          <p:cNvPr id="27" name="TextBox 26"/>
          <p:cNvSpPr txBox="1"/>
          <p:nvPr/>
        </p:nvSpPr>
        <p:spPr>
          <a:xfrm>
            <a:off x="1600200" y="258425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movies-sieved</a:t>
            </a:r>
          </a:p>
        </p:txBody>
      </p:sp>
      <p:sp>
        <p:nvSpPr>
          <p:cNvPr id="13" name="TextBox 12"/>
          <p:cNvSpPr txBox="1"/>
          <p:nvPr/>
        </p:nvSpPr>
        <p:spPr>
          <a:xfrm>
            <a:off x="1676400" y="40683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14" name="TextBox 13"/>
          <p:cNvSpPr txBox="1"/>
          <p:nvPr/>
        </p:nvSpPr>
        <p:spPr>
          <a:xfrm>
            <a:off x="2362200" y="60198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a:t>
            </a:r>
            <a:r>
              <a:rPr lang="en-US" sz="1600">
                <a:solidFill>
                  <a:schemeClr val="bg1"/>
                </a:solidFill>
                <a:latin typeface="Comic Sans MS" charset="0"/>
                <a:ea typeface="Comic Sans MS" charset="0"/>
                <a:cs typeface="Comic Sans MS" charset="0"/>
              </a:rPr>
              <a:t>, overseas</a:t>
            </a:r>
            <a:endParaRPr lang="en-US" sz="1600" dirty="0">
              <a:solidFill>
                <a:schemeClr val="bg1"/>
              </a:solidFill>
              <a:latin typeface="Comic Sans MS" charset="0"/>
              <a:ea typeface="Comic Sans MS" charset="0"/>
              <a:cs typeface="Comic Sans MS" charset="0"/>
            </a:endParaRPr>
          </a:p>
        </p:txBody>
      </p:sp>
      <p:sp>
        <p:nvSpPr>
          <p:cNvPr id="15" name="TextBox 14"/>
          <p:cNvSpPr txBox="1"/>
          <p:nvPr/>
        </p:nvSpPr>
        <p:spPr>
          <a:xfrm>
            <a:off x="6305262" y="257990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year</a:t>
            </a:r>
            <a:endParaRPr lang="en-US" sz="1600" dirty="0">
              <a:solidFill>
                <a:schemeClr val="bg1"/>
              </a:solidFill>
              <a:latin typeface="Comic Sans MS" charset="0"/>
              <a:ea typeface="Comic Sans MS" charset="0"/>
              <a:cs typeface="Comic Sans MS" charset="0"/>
            </a:endParaRPr>
          </a:p>
        </p:txBody>
      </p:sp>
      <p:sp>
        <p:nvSpPr>
          <p:cNvPr id="16" name="TextBox 15"/>
          <p:cNvSpPr txBox="1"/>
          <p:nvPr/>
        </p:nvSpPr>
        <p:spPr>
          <a:xfrm>
            <a:off x="2061812" y="4524643"/>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t>
            </a:r>
            <a:r>
              <a:rPr lang="en-US" sz="1600" dirty="0" err="1">
                <a:solidFill>
                  <a:schemeClr val="bg1"/>
                </a:solidFill>
                <a:latin typeface="Comic Sans MS" charset="0"/>
                <a:ea typeface="Comic Sans MS" charset="0"/>
                <a:cs typeface="Comic Sans MS" charset="0"/>
              </a:rPr>
              <a:t>asending</a:t>
            </a:r>
            <a:endParaRPr lang="en-US" sz="1600" dirty="0">
              <a:solidFill>
                <a:schemeClr val="bg1"/>
              </a:solidFill>
              <a:latin typeface="Comic Sans MS" charset="0"/>
              <a:ea typeface="Comic Sans MS" charset="0"/>
              <a:cs typeface="Comic Sans MS"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61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3.33333E-6 1.11111E-6 L 0.275 0.22083 " pathEditMode="relative" rAng="0" ptsTypes="AA">
                                      <p:cBhvr>
                                        <p:cTn id="34" dur="2000" fill="hold"/>
                                        <p:tgtEl>
                                          <p:spTgt spid="27"/>
                                        </p:tgtEl>
                                        <p:attrNameLst>
                                          <p:attrName>ppt_x</p:attrName>
                                          <p:attrName>ppt_y</p:attrName>
                                        </p:attrNameLst>
                                      </p:cBhvr>
                                      <p:rCtr x="13750" y="11042"/>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accel="50000" decel="50000" fill="hold" grpId="0" nodeType="withEffect">
                                  <p:stCondLst>
                                    <p:cond delay="0"/>
                                  </p:stCondLst>
                                  <p:childTnLst>
                                    <p:animMotion origin="layout" path="M 5.55112E-17 -4.07407E-6 L 0.525 0.28218 " pathEditMode="relative" rAng="0" ptsTypes="AA">
                                      <p:cBhvr>
                                        <p:cTn id="51" dur="2000" fill="hold"/>
                                        <p:tgtEl>
                                          <p:spTgt spid="13"/>
                                        </p:tgtEl>
                                        <p:attrNameLst>
                                          <p:attrName>ppt_x</p:attrName>
                                          <p:attrName>ppt_y</p:attrName>
                                        </p:attrNameLst>
                                      </p:cBhvr>
                                      <p:rCtr x="26250"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7" grpId="1"/>
      <p:bldP spid="13" grpId="0"/>
      <p:bldP spid="13" grpId="1"/>
      <p:bldP spid="14" grpId="0"/>
      <p:bldP spid="15" grpId="0"/>
      <p:bldP spid="1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Choosing Start/End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1219200" y="1219200"/>
            <a:ext cx="7543800" cy="565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Start and End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start table has several qualities: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1800"/>
              </a:spcAft>
              <a:buClr>
                <a:srgbClr val="4C4C4C"/>
              </a:buClr>
              <a:buSzTx/>
            </a:pPr>
            <a:r>
              <a:rPr lang="en-US" sz="1600" dirty="0">
                <a:latin typeface="Arial" charset="0"/>
                <a:ea typeface="Arial" charset="0"/>
                <a:cs typeface="Arial" charset="0"/>
              </a:rPr>
              <a:t>Includes rows that will be sieved (both true and false)</a:t>
            </a:r>
          </a:p>
          <a:p>
            <a:pPr marL="1200150" lvl="1" indent="-457200" eaLnBrk="1" hangingPunct="1">
              <a:spcAft>
                <a:spcPts val="18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1800"/>
              </a:spcAft>
              <a:buClr>
                <a:srgbClr val="4C4C4C"/>
              </a:buClr>
              <a:buSzTx/>
            </a:pPr>
            <a:r>
              <a:rPr lang="en-US" sz="1600" dirty="0">
                <a:latin typeface="Arial" charset="0"/>
                <a:ea typeface="Arial" charset="0"/>
                <a:cs typeface="Arial" charset="0"/>
              </a:rPr>
              <a:t>Is properly representative of the entire dataset</a:t>
            </a: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Turn to Page 34</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838200"/>
          </a:xfrm>
        </p:spPr>
        <p:txBody>
          <a:bodyPr/>
          <a:lstStyle/>
          <a:p>
            <a:r>
              <a:rPr lang="en-US" dirty="0">
                <a:latin typeface="Helvetica" charset="0"/>
                <a:ea typeface="Helvetica" charset="0"/>
                <a:cs typeface="Helvetica" charset="0"/>
              </a:rPr>
              <a:t>Page 35:</a:t>
            </a:r>
            <a:r>
              <a:rPr lang="en-US" dirty="0">
                <a:latin typeface="Courier New" charset="0"/>
                <a:ea typeface="Courier New" charset="0"/>
                <a:cs typeface="Courier New" charset="0"/>
              </a:rPr>
              <a:t> Asian GDPs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9853" y="1066800"/>
            <a:ext cx="6941747" cy="4965700"/>
          </a:xfrm>
          <a:prstGeom prst="rect">
            <a:avLst/>
          </a:prstGeom>
        </p:spPr>
      </p:pic>
      <p:sp>
        <p:nvSpPr>
          <p:cNvPr id="17" name="TextBox 16"/>
          <p:cNvSpPr txBox="1"/>
          <p:nvPr/>
        </p:nvSpPr>
        <p:spPr>
          <a:xfrm>
            <a:off x="2773012" y="20998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continent == “</a:t>
            </a:r>
            <a:r>
              <a:rPr lang="en-US" sz="1600" dirty="0" err="1">
                <a:solidFill>
                  <a:schemeClr val="bg1"/>
                </a:solidFill>
                <a:latin typeface="Comic Sans MS" charset="0"/>
                <a:ea typeface="Comic Sans MS" charset="0"/>
                <a:cs typeface="Comic Sans MS" charset="0"/>
              </a:rPr>
              <a:t>asia</a:t>
            </a:r>
            <a:r>
              <a:rPr lang="en-US" sz="1600" dirty="0">
                <a:solidFill>
                  <a:schemeClr val="bg1"/>
                </a:solidFill>
                <a:latin typeface="Comic Sans MS" charset="0"/>
                <a:ea typeface="Comic Sans MS" charset="0"/>
                <a:cs typeface="Comic Sans MS" charset="0"/>
              </a:rPr>
              <a:t>”</a:t>
            </a:r>
          </a:p>
        </p:txBody>
      </p:sp>
      <p:sp>
        <p:nvSpPr>
          <p:cNvPr id="18" name="TextBox 17"/>
          <p:cNvSpPr txBox="1"/>
          <p:nvPr/>
        </p:nvSpPr>
        <p:spPr>
          <a:xfrm>
            <a:off x="4809740" y="1456153"/>
            <a:ext cx="113386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a:t>
            </a:r>
          </a:p>
        </p:txBody>
      </p:sp>
      <p:sp>
        <p:nvSpPr>
          <p:cNvPr id="19" name="TextBox 18"/>
          <p:cNvSpPr txBox="1"/>
          <p:nvPr/>
        </p:nvSpPr>
        <p:spPr>
          <a:xfrm>
            <a:off x="2362200" y="1460500"/>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countries-sieved</a:t>
            </a:r>
          </a:p>
        </p:txBody>
      </p:sp>
      <p:sp>
        <p:nvSpPr>
          <p:cNvPr id="20" name="TextBox 19"/>
          <p:cNvSpPr txBox="1"/>
          <p:nvPr/>
        </p:nvSpPr>
        <p:spPr>
          <a:xfrm>
            <a:off x="2209800" y="319639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countries-ordered</a:t>
            </a:r>
          </a:p>
        </p:txBody>
      </p:sp>
      <p:sp>
        <p:nvSpPr>
          <p:cNvPr id="21" name="TextBox 20"/>
          <p:cNvSpPr txBox="1"/>
          <p:nvPr/>
        </p:nvSpPr>
        <p:spPr>
          <a:xfrm>
            <a:off x="3124200" y="5207169"/>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country, </a:t>
            </a:r>
            <a:r>
              <a:rPr lang="en-US" sz="1600" dirty="0" err="1">
                <a:solidFill>
                  <a:schemeClr val="bg1"/>
                </a:solidFill>
                <a:latin typeface="Comic Sans MS" charset="0"/>
                <a:ea typeface="Comic Sans MS" charset="0"/>
                <a:cs typeface="Comic Sans MS" charset="0"/>
              </a:rPr>
              <a:t>gdp</a:t>
            </a:r>
            <a:endParaRPr lang="en-US" sz="1600" dirty="0">
              <a:solidFill>
                <a:schemeClr val="bg1"/>
              </a:solidFill>
              <a:latin typeface="Comic Sans MS" charset="0"/>
              <a:ea typeface="Comic Sans MS" charset="0"/>
              <a:cs typeface="Comic Sans MS" charset="0"/>
            </a:endParaRPr>
          </a:p>
        </p:txBody>
      </p:sp>
      <p:sp>
        <p:nvSpPr>
          <p:cNvPr id="22" name="TextBox 21"/>
          <p:cNvSpPr txBox="1"/>
          <p:nvPr/>
        </p:nvSpPr>
        <p:spPr>
          <a:xfrm>
            <a:off x="7054562" y="1464846"/>
            <a:ext cx="11338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continent</a:t>
            </a:r>
            <a:endParaRPr lang="en-US" sz="1600" dirty="0">
              <a:solidFill>
                <a:schemeClr val="bg1"/>
              </a:solidFill>
              <a:latin typeface="Comic Sans MS" charset="0"/>
              <a:ea typeface="Comic Sans MS" charset="0"/>
              <a:cs typeface="Comic Sans MS" charset="0"/>
            </a:endParaRPr>
          </a:p>
        </p:txBody>
      </p:sp>
      <p:sp>
        <p:nvSpPr>
          <p:cNvPr id="23" name="TextBox 22"/>
          <p:cNvSpPr txBox="1"/>
          <p:nvPr/>
        </p:nvSpPr>
        <p:spPr>
          <a:xfrm>
            <a:off x="2823812" y="3776246"/>
            <a:ext cx="2743200" cy="338554"/>
          </a:xfrm>
          <a:prstGeom prst="rect">
            <a:avLst/>
          </a:prstGeom>
          <a:noFill/>
        </p:spPr>
        <p:txBody>
          <a:bodyPr wrap="square" rtlCol="0">
            <a:spAutoFit/>
          </a:bodyPr>
          <a:lstStyle/>
          <a:p>
            <a:r>
              <a:rPr lang="en-US" sz="1600" dirty="0" err="1">
                <a:solidFill>
                  <a:schemeClr val="bg1"/>
                </a:solidFill>
                <a:latin typeface="Comic Sans MS" charset="0"/>
                <a:ea typeface="Comic Sans MS" charset="0"/>
                <a:cs typeface="Comic Sans MS" charset="0"/>
              </a:rPr>
              <a:t>gdp</a:t>
            </a:r>
            <a:r>
              <a:rPr lang="en-US" sz="1600" dirty="0">
                <a:solidFill>
                  <a:schemeClr val="bg1"/>
                </a:solidFill>
                <a:latin typeface="Comic Sans MS" charset="0"/>
                <a:ea typeface="Comic Sans MS" charset="0"/>
                <a:cs typeface="Comic Sans MS" charset="0"/>
              </a:rPr>
              <a:t> ascending</a:t>
            </a:r>
          </a:p>
        </p:txBody>
      </p:sp>
      <p:sp>
        <p:nvSpPr>
          <p:cNvPr id="24" name="TextBox 23"/>
          <p:cNvSpPr txBox="1"/>
          <p:nvPr/>
        </p:nvSpPr>
        <p:spPr>
          <a:xfrm>
            <a:off x="2371340" y="1453050"/>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28" name="TextBox 27"/>
          <p:cNvSpPr txBox="1"/>
          <p:nvPr/>
        </p:nvSpPr>
        <p:spPr>
          <a:xfrm>
            <a:off x="2371340" y="1441619"/>
            <a:ext cx="181966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countries-sieved</a:t>
            </a:r>
            <a:endParaRPr lang="en-US" sz="1600" dirty="0">
              <a:solidFill>
                <a:schemeClr val="bg1"/>
              </a:solidFill>
              <a:latin typeface="Comic Sans MS" charset="0"/>
              <a:ea typeface="Comic Sans MS" charset="0"/>
              <a:cs typeface="Comic Sans MS" charset="0"/>
            </a:endParaRPr>
          </a:p>
        </p:txBody>
      </p:sp>
      <p:sp>
        <p:nvSpPr>
          <p:cNvPr id="6" name="Multiply 5"/>
          <p:cNvSpPr/>
          <p:nvPr/>
        </p:nvSpPr>
        <p:spPr>
          <a:xfrm>
            <a:off x="609600" y="2802523"/>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09800" y="4919246"/>
            <a:ext cx="2133600"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countries-selected</a:t>
            </a:r>
            <a:endParaRPr lang="en-US" sz="1600" dirty="0">
              <a:solidFill>
                <a:schemeClr val="bg1"/>
              </a:solidFill>
              <a:latin typeface="Comic Sans MS" charset="0"/>
              <a:ea typeface="Comic Sans MS" charset="0"/>
              <a:cs typeface="Comic Sans MS" charset="0"/>
            </a:endParaRPr>
          </a:p>
        </p:txBody>
      </p:sp>
      <p:sp>
        <p:nvSpPr>
          <p:cNvPr id="30" name="Rectangle 29"/>
          <p:cNvSpPr>
            <a:spLocks noChangeArrowheads="1"/>
          </p:cNvSpPr>
          <p:nvPr/>
        </p:nvSpPr>
        <p:spPr bwMode="auto">
          <a:xfrm>
            <a:off x="342900" y="5975117"/>
            <a:ext cx="8610600" cy="7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sz="2400" dirty="0">
                <a:latin typeface="Arial" charset="0"/>
                <a:ea typeface="Arial" charset="0"/>
                <a:cs typeface="Arial" charset="0"/>
              </a:rPr>
              <a:t>Open the </a:t>
            </a:r>
            <a:r>
              <a:rPr lang="en-US" sz="2400" dirty="0">
                <a:latin typeface="Arial" charset="0"/>
                <a:ea typeface="Arial" charset="0"/>
                <a:cs typeface="Arial" charset="0"/>
                <a:hlinkClick r:id="rId4"/>
              </a:rPr>
              <a:t>Syntax Error file</a:t>
            </a:r>
            <a:r>
              <a:rPr lang="en-US" sz="2400" dirty="0">
                <a:latin typeface="Arial" charset="0"/>
                <a:ea typeface="Arial" charset="0"/>
                <a:cs typeface="Arial" charset="0"/>
              </a:rPr>
              <a:t>, and debug these </a:t>
            </a:r>
            <a:r>
              <a:rPr lang="en-US" sz="2400">
                <a:latin typeface="Arial" charset="0"/>
                <a:ea typeface="Arial" charset="0"/>
                <a:cs typeface="Arial" charset="0"/>
              </a:rPr>
              <a:t>queries!</a:t>
            </a:r>
            <a:endParaRPr 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793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4.16667E-6 0.00371 L 0.25782 0.25417 " pathEditMode="relative" rAng="0" ptsTypes="AA">
                                      <p:cBhvr>
                                        <p:cTn id="26" dur="2000" fill="hold"/>
                                        <p:tgtEl>
                                          <p:spTgt spid="28"/>
                                        </p:tgtEl>
                                        <p:attrNameLst>
                                          <p:attrName>ppt_x</p:attrName>
                                          <p:attrName>ppt_y</p:attrName>
                                        </p:attrNameLst>
                                      </p:cBhvr>
                                      <p:rCtr x="12882" y="12523"/>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42" presetClass="path" presetSubtype="0" accel="50000" decel="50000" fill="hold" grpId="0" nodeType="withEffect">
                                  <p:stCondLst>
                                    <p:cond delay="0"/>
                                  </p:stCondLst>
                                  <p:childTnLst>
                                    <p:animMotion origin="layout" path="M 5.55112E-17 0 L 0.50816 0.55139 " pathEditMode="relative" rAng="0" ptsTypes="AA">
                                      <p:cBhvr>
                                        <p:cTn id="43" dur="2000" fill="hold"/>
                                        <p:tgtEl>
                                          <p:spTgt spid="19"/>
                                        </p:tgtEl>
                                        <p:attrNameLst>
                                          <p:attrName>ppt_x</p:attrName>
                                          <p:attrName>ppt_y</p:attrName>
                                        </p:attrNameLst>
                                      </p:cBhvr>
                                      <p:rCtr x="25399" y="27569"/>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xEl>
                                              <p:pRg st="0" end="0"/>
                                            </p:txEl>
                                          </p:spTgt>
                                        </p:tgtEl>
                                        <p:attrNameLst>
                                          <p:attrName>style.visibility</p:attrName>
                                        </p:attrNameLst>
                                      </p:cBhvr>
                                      <p:to>
                                        <p:strVal val="visible"/>
                                      </p:to>
                                    </p:set>
                                    <p:animEffect transition="in" filter="fade">
                                      <p:cBhvr>
                                        <p:cTn id="58"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9" grpId="1"/>
      <p:bldP spid="20" grpId="1"/>
      <p:bldP spid="21" grpId="0"/>
      <p:bldP spid="22" grpId="0"/>
      <p:bldP spid="23" grpId="0"/>
      <p:bldP spid="28" grpId="0"/>
      <p:bldP spid="6" grpId="0" animBg="1"/>
      <p:bldP spid="29" grpId="0"/>
      <p:bldP spid="30"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Back to the 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276532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9</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2133600"/>
            <a:ext cx="75438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4000" i="1" dirty="0">
                <a:latin typeface="Arial" charset="0"/>
                <a:ea typeface="Arial" charset="0"/>
                <a:cs typeface="Arial" charset="0"/>
              </a:rPr>
              <a:t>“</a:t>
            </a:r>
            <a:r>
              <a:rPr lang="en-US" sz="4000" i="1" dirty="0"/>
              <a:t>Is GDP-per-capita positively correlated with life-expectancy?”</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36</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582781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Easy, right? Well</a:t>
            </a:r>
            <a:r>
              <a:rPr lang="mr-IN" dirty="0"/>
              <a:t>…</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Our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table has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But all things being equal, larger countries will always have more </a:t>
            </a:r>
            <a:r>
              <a:rPr lang="en-US" sz="2000" i="1" dirty="0">
                <a:latin typeface="Arial" charset="0"/>
                <a:ea typeface="Arial" charset="0"/>
                <a:cs typeface="Arial" charset="0"/>
              </a:rPr>
              <a:t>total</a:t>
            </a:r>
            <a:r>
              <a:rPr lang="en-US" sz="2000" dirty="0">
                <a:latin typeface="Arial" charset="0"/>
                <a:ea typeface="Arial" charset="0"/>
                <a:cs typeface="Arial" charset="0"/>
              </a:rPr>
              <a:t> GDP.</a:t>
            </a:r>
          </a:p>
          <a:p>
            <a:pPr marL="457200" indent="-457200" eaLnBrk="1" hangingPunct="1">
              <a:spcAft>
                <a:spcPts val="1800"/>
              </a:spcAft>
              <a:buClr>
                <a:srgbClr val="4C4C4C"/>
              </a:buClr>
              <a:buSzTx/>
            </a:pPr>
            <a:r>
              <a:rPr lang="en-US" sz="2000" dirty="0">
                <a:latin typeface="Arial" charset="0"/>
                <a:ea typeface="Arial" charset="0"/>
                <a:cs typeface="Arial" charset="0"/>
              </a:rPr>
              <a:t>We need per-capita GDP. How can we calculate this?</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We need a way to </a:t>
            </a:r>
            <a:r>
              <a:rPr lang="en-US" sz="2000" i="1" dirty="0">
                <a:latin typeface="Arial" charset="0"/>
                <a:ea typeface="Arial" charset="0"/>
                <a:cs typeface="Arial" charset="0"/>
              </a:rPr>
              <a:t>extend</a:t>
            </a:r>
            <a:r>
              <a:rPr lang="en-US" sz="2000" dirty="0">
                <a:latin typeface="Arial" charset="0"/>
                <a:ea typeface="Arial" charset="0"/>
                <a:cs typeface="Arial" charset="0"/>
              </a:rPr>
              <a:t> tables, with new columns!</a:t>
            </a:r>
          </a:p>
          <a:p>
            <a:pPr marL="457200" indent="-457200" eaLnBrk="1" hangingPunct="1">
              <a:spcAft>
                <a:spcPts val="1800"/>
              </a:spcAft>
              <a:buClr>
                <a:srgbClr val="4C4C4C"/>
              </a:buClr>
              <a:buSzTx/>
            </a:pPr>
            <a:r>
              <a:rPr lang="en-US" sz="2000" dirty="0">
                <a:latin typeface="Arial" charset="0"/>
                <a:ea typeface="Arial" charset="0"/>
                <a:cs typeface="Arial" charset="0"/>
              </a:rPr>
              <a:t>Turn to Page 37</a:t>
            </a:r>
            <a:r>
              <a:rPr lang="mr-IN" sz="2000" dirty="0">
                <a:latin typeface="Arial" charset="0"/>
                <a:ea typeface="Arial" charset="0"/>
                <a:cs typeface="Arial" charset="0"/>
              </a:rPr>
              <a:t>…</a:t>
            </a:r>
            <a:endParaRPr lang="en-US" sz="2000" dirty="0">
              <a:latin typeface="Arial" charset="0"/>
              <a:ea typeface="Arial" charset="0"/>
              <a:cs typeface="Arial" charset="0"/>
            </a:endParaRPr>
          </a:p>
        </p:txBody>
      </p:sp>
      <p:sp>
        <p:nvSpPr>
          <p:cNvPr id="2" name="TextBox 1"/>
          <p:cNvSpPr txBox="1"/>
          <p:nvPr/>
        </p:nvSpPr>
        <p:spPr>
          <a:xfrm>
            <a:off x="533400" y="4038600"/>
            <a:ext cx="8263801" cy="553998"/>
          </a:xfrm>
          <a:prstGeom prst="rect">
            <a:avLst/>
          </a:prstGeom>
          <a:noFill/>
        </p:spPr>
        <p:txBody>
          <a:bodyPr wrap="none" rtlCol="0">
            <a:spAutoFit/>
          </a:bodyPr>
          <a:lstStyle/>
          <a:p>
            <a:r>
              <a:rPr lang="en-US" sz="3000" dirty="0">
                <a:solidFill>
                  <a:schemeClr val="bg1"/>
                </a:solidFill>
                <a:latin typeface="Courier New" charset="0"/>
                <a:ea typeface="Courier New" charset="0"/>
                <a:cs typeface="Courier New" charset="0"/>
              </a:rPr>
              <a:t>per-capita-</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a:t>
            </a:r>
            <a:r>
              <a:rPr lang="en-US" sz="3000" dirty="0" err="1">
                <a:solidFill>
                  <a:schemeClr val="bg1"/>
                </a:solidFill>
                <a:latin typeface="Courier New" charset="0"/>
                <a:ea typeface="Courier New" charset="0"/>
                <a:cs typeface="Courier New" charset="0"/>
              </a:rPr>
              <a:t>gdp</a:t>
            </a:r>
            <a:r>
              <a:rPr lang="en-US" sz="3000" dirty="0">
                <a:solidFill>
                  <a:schemeClr val="bg1"/>
                </a:solidFill>
                <a:latin typeface="Courier New" charset="0"/>
                <a:ea typeface="Courier New" charset="0"/>
                <a:cs typeface="Courier New" charset="0"/>
              </a:rPr>
              <a:t>  ×  population</a:t>
            </a: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17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latin typeface="Courier New" charset="0"/>
                <a:ea typeface="Courier New" charset="0"/>
                <a:cs typeface="Courier New" charset="0"/>
              </a:rPr>
              <a:t>extend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9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a:t>
            </a:r>
            <a:r>
              <a:rPr lang="en-US" sz="2000" dirty="0">
                <a:latin typeface="Arial" charset="0"/>
                <a:ea typeface="Arial" charset="0"/>
                <a:cs typeface="Arial" charset="0"/>
              </a:rPr>
              <a:t> evaluate to?</a:t>
            </a:r>
          </a:p>
          <a:p>
            <a:pPr marL="457200" indent="-457200" eaLnBrk="1" hangingPunct="1">
              <a:spcAft>
                <a:spcPts val="1800"/>
              </a:spcAft>
              <a:buClr>
                <a:srgbClr val="4C4C4C"/>
              </a:buClr>
              <a:buSzTx/>
            </a:pPr>
            <a:r>
              <a:rPr lang="en-US" sz="2000" dirty="0">
                <a:latin typeface="Arial" charset="0"/>
                <a:ea typeface="Arial" charset="0"/>
                <a:cs typeface="Arial" charset="0"/>
              </a:rPr>
              <a:t>What does </a:t>
            </a:r>
            <a:r>
              <a:rPr lang="en-US" sz="2000" dirty="0">
                <a:latin typeface="Courier New" charset="0"/>
                <a:ea typeface="Courier New" charset="0"/>
                <a:cs typeface="Courier New" charset="0"/>
              </a:rPr>
              <a:t>basketball-extended</a:t>
            </a:r>
            <a:r>
              <a:rPr lang="en-US" sz="2000" dirty="0">
                <a:latin typeface="Arial" charset="0"/>
                <a:ea typeface="Arial" charset="0"/>
                <a:cs typeface="Arial" charset="0"/>
              </a:rPr>
              <a:t> evaluate 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91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extend </a:t>
            </a:r>
            <a:r>
              <a:rPr lang="en-US" dirty="0"/>
              <a:t>query</a:t>
            </a:r>
          </a:p>
        </p:txBody>
      </p:sp>
      <p:sp>
        <p:nvSpPr>
          <p:cNvPr id="3" name="Content Placeholder 2"/>
          <p:cNvSpPr>
            <a:spLocks noGrp="1"/>
          </p:cNvSpPr>
          <p:nvPr>
            <p:ph idx="1"/>
          </p:nvPr>
        </p:nvSpPr>
        <p:spPr>
          <a:xfrm>
            <a:off x="228600" y="3054888"/>
            <a:ext cx="8839200" cy="1112837"/>
          </a:xfrm>
        </p:spPr>
        <p:txBody>
          <a:bodyPr/>
          <a:lstStyle/>
          <a:p>
            <a:pPr marL="0" indent="0">
              <a:buNone/>
            </a:pPr>
            <a:r>
              <a:rPr lang="en-US" sz="2600" b="1" dirty="0">
                <a:latin typeface="Courier New" charset="0"/>
                <a:ea typeface="Courier New" charset="0"/>
                <a:cs typeface="Courier New" charset="0"/>
              </a:rPr>
              <a:t>extend </a:t>
            </a:r>
            <a:r>
              <a:rPr lang="en-US" sz="2600" dirty="0">
                <a:latin typeface="Courier New" charset="0"/>
                <a:ea typeface="Courier New" charset="0"/>
                <a:cs typeface="Courier New" charset="0"/>
              </a:rPr>
              <a:t>basketball </a:t>
            </a:r>
            <a:r>
              <a:rPr lang="en-US" sz="2600" b="1" dirty="0">
                <a:latin typeface="Courier New" charset="0"/>
                <a:ea typeface="Courier New" charset="0"/>
                <a:cs typeface="Courier New" charset="0"/>
              </a:rPr>
              <a:t>using</a:t>
            </a:r>
            <a:r>
              <a:rPr lang="en-US" sz="2600" dirty="0">
                <a:latin typeface="Courier New" charset="0"/>
                <a:ea typeface="Courier New" charset="0"/>
                <a:cs typeface="Courier New" charset="0"/>
              </a:rPr>
              <a:t> </a:t>
            </a:r>
            <a:r>
              <a:rPr lang="en-US" sz="2600" i="1" dirty="0">
                <a:latin typeface="Courier New" charset="0"/>
                <a:ea typeface="Courier New" charset="0"/>
                <a:cs typeface="Courier New" charset="0"/>
              </a:rPr>
              <a:t>game1,game2,game3 </a:t>
            </a:r>
            <a:r>
              <a:rPr lang="en-US" dirty="0">
                <a:latin typeface="Courier New" charset="0"/>
                <a:ea typeface="Courier New" charset="0"/>
                <a:cs typeface="Courier New" charset="0"/>
              </a:rPr>
              <a:t>:</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total: game1 + game2 + game3</a:t>
            </a:r>
            <a:endParaRPr lang="en-US" dirty="0">
              <a:latin typeface="Courier New" charset="0"/>
              <a:ea typeface="Courier New" charset="0"/>
              <a:cs typeface="Courier New" charset="0"/>
            </a:endParaRP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38131"/>
              <a:gd name="adj2" fmla="val 1441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029200" y="1677046"/>
            <a:ext cx="3577056" cy="1892728"/>
            <a:chOff x="4748514" y="4610100"/>
            <a:chExt cx="3577056" cy="1892728"/>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4748514" y="6007529"/>
              <a:ext cx="3577056"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676400" y="1659800"/>
            <a:ext cx="2190990" cy="1863435"/>
            <a:chOff x="5581409" y="1880239"/>
            <a:chExt cx="2190990"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581409" y="3314701"/>
              <a:ext cx="2190990"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40040"/>
              <a:gd name="adj2" fmla="val 15384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685800" y="3652360"/>
            <a:ext cx="8077200" cy="1612624"/>
            <a:chOff x="1668202" y="1482149"/>
            <a:chExt cx="8077200" cy="1612624"/>
          </a:xfrm>
        </p:grpSpPr>
        <p:sp>
          <p:nvSpPr>
            <p:cNvPr id="17" name="Rectangular Callout 16"/>
            <p:cNvSpPr/>
            <p:nvPr/>
          </p:nvSpPr>
          <p:spPr>
            <a:xfrm>
              <a:off x="8526202" y="2104173"/>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query body</a:t>
              </a:r>
            </a:p>
          </p:txBody>
        </p:sp>
        <p:sp>
          <p:nvSpPr>
            <p:cNvPr id="18" name="Rectangle 17"/>
            <p:cNvSpPr/>
            <p:nvPr/>
          </p:nvSpPr>
          <p:spPr>
            <a:xfrm>
              <a:off x="1668202" y="1482149"/>
              <a:ext cx="6096000"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23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500" fill="hold"/>
                                        <p:tgtEl>
                                          <p:spTgt spid="9"/>
                                        </p:tgtEl>
                                        <p:attrNameLst>
                                          <p:attrName>fillcolor</p:attrName>
                                        </p:attrNameLst>
                                      </p:cBhvr>
                                      <p:to>
                                        <a:schemeClr val="accent2"/>
                                      </p:to>
                                    </p:animClr>
                                    <p:set>
                                      <p:cBhvr>
                                        <p:cTn id="47" dur="500" fill="hold"/>
                                        <p:tgtEl>
                                          <p:spTgt spid="9"/>
                                        </p:tgtEl>
                                        <p:attrNameLst>
                                          <p:attrName>fill.type</p:attrName>
                                        </p:attrNameLst>
                                      </p:cBhvr>
                                      <p:to>
                                        <p:strVal val="solid"/>
                                      </p:to>
                                    </p:set>
                                    <p:set>
                                      <p:cBhvr>
                                        <p:cTn id="48" dur="500" fill="hold"/>
                                        <p:tgtEl>
                                          <p:spTgt spid="9"/>
                                        </p:tgtEl>
                                        <p:attrNameLst>
                                          <p:attrName>fill.on</p:attrName>
                                        </p:attrNameLst>
                                      </p:cBhvr>
                                      <p:to>
                                        <p:strVal val="true"/>
                                      </p:to>
                                    </p:set>
                                  </p:childTnLst>
                                </p:cTn>
                              </p:par>
                              <p:par>
                                <p:cTn id="49" presetID="1" presetClass="emph" presetSubtype="2" fill="hold" nodeType="withEffect">
                                  <p:stCondLst>
                                    <p:cond delay="0"/>
                                  </p:stCondLst>
                                  <p:childTnLst>
                                    <p:animClr clrSpc="rgb" dir="cw">
                                      <p:cBhvr>
                                        <p:cTn id="50" dur="500" fill="hold"/>
                                        <p:tgtEl>
                                          <p:spTgt spid="16"/>
                                        </p:tgtEl>
                                        <p:attrNameLst>
                                          <p:attrName>fillcolor</p:attrName>
                                        </p:attrNameLst>
                                      </p:cBhvr>
                                      <p:to>
                                        <a:schemeClr val="accent2"/>
                                      </p:to>
                                    </p:animClr>
                                    <p:set>
                                      <p:cBhvr>
                                        <p:cTn id="51" dur="500" fill="hold"/>
                                        <p:tgtEl>
                                          <p:spTgt spid="16"/>
                                        </p:tgtEl>
                                        <p:attrNameLst>
                                          <p:attrName>fill.type</p:attrName>
                                        </p:attrNameLst>
                                      </p:cBhvr>
                                      <p:to>
                                        <p:strVal val="solid"/>
                                      </p:to>
                                    </p:set>
                                    <p:set>
                                      <p:cBhvr>
                                        <p:cTn id="52" dur="500" fill="hold"/>
                                        <p:tgtEl>
                                          <p:spTgt spid="16"/>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500" fill="hold"/>
                                        <p:tgtEl>
                                          <p:spTgt spid="19"/>
                                        </p:tgtEl>
                                        <p:attrNameLst>
                                          <p:attrName>fillcolor</p:attrName>
                                        </p:attrNameLst>
                                      </p:cBhvr>
                                      <p:to>
                                        <a:schemeClr val="accent2"/>
                                      </p:to>
                                    </p:animClr>
                                    <p:set>
                                      <p:cBhvr>
                                        <p:cTn id="55" dur="500" fill="hold"/>
                                        <p:tgtEl>
                                          <p:spTgt spid="19"/>
                                        </p:tgtEl>
                                        <p:attrNameLst>
                                          <p:attrName>fill.type</p:attrName>
                                        </p:attrNameLst>
                                      </p:cBhvr>
                                      <p:to>
                                        <p:strVal val="solid"/>
                                      </p:to>
                                    </p:set>
                                    <p:set>
                                      <p:cBhvr>
                                        <p:cTn id="56" dur="500" fill="hold"/>
                                        <p:tgtEl>
                                          <p:spTgt spid="1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fade">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38: </a:t>
            </a:r>
            <a:r>
              <a:rPr lang="en-US" dirty="0">
                <a:latin typeface="Courier New" charset="0"/>
                <a:ea typeface="Courier New" charset="0"/>
                <a:cs typeface="Courier New" charset="0"/>
              </a:rPr>
              <a:t>body building</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protein-per-gram  :   sodium / serving-size</a:t>
            </a:r>
          </a:p>
        </p:txBody>
      </p:sp>
      <p:sp>
        <p:nvSpPr>
          <p:cNvPr id="9" name="TextBox 8"/>
          <p:cNvSpPr txBox="1"/>
          <p:nvPr/>
        </p:nvSpPr>
        <p:spPr>
          <a:xfrm>
            <a:off x="2209800" y="42588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10" name="TextBox 9"/>
          <p:cNvSpPr txBox="1"/>
          <p:nvPr/>
        </p:nvSpPr>
        <p:spPr>
          <a:xfrm>
            <a:off x="2895600" y="6210300"/>
            <a:ext cx="34925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food, calories, protein-per-gram</a:t>
            </a:r>
          </a:p>
        </p:txBody>
      </p:sp>
      <p:sp>
        <p:nvSpPr>
          <p:cNvPr id="12" name="TextBox 11"/>
          <p:cNvSpPr txBox="1"/>
          <p:nvPr/>
        </p:nvSpPr>
        <p:spPr>
          <a:xfrm>
            <a:off x="2595212" y="4715143"/>
            <a:ext cx="3881788" cy="338554"/>
          </a:xfrm>
          <a:prstGeom prst="rect">
            <a:avLst/>
          </a:prstGeom>
          <a:noFill/>
        </p:spPr>
        <p:txBody>
          <a:bodyPr wrap="square" rtlCol="0">
            <a:spAutoFit/>
          </a:bodyPr>
          <a:lstStyle/>
          <a:p>
            <a:r>
              <a:rPr lang="en-US" sz="1600">
                <a:solidFill>
                  <a:schemeClr val="bg1"/>
                </a:solidFill>
                <a:latin typeface="Comic Sans MS" charset="0"/>
                <a:ea typeface="Comic Sans MS" charset="0"/>
                <a:cs typeface="Comic Sans MS" charset="0"/>
              </a:rPr>
              <a:t>protien</a:t>
            </a:r>
            <a:r>
              <a:rPr lang="en-US" sz="1600" dirty="0">
                <a:solidFill>
                  <a:schemeClr val="bg1"/>
                </a:solidFill>
                <a:latin typeface="Comic Sans MS" charset="0"/>
                <a:ea typeface="Comic Sans MS" charset="0"/>
                <a:cs typeface="Comic Sans MS" charset="0"/>
              </a:rPr>
              <a:t>-per-gram ascending</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nutrition</a:t>
            </a:r>
          </a:p>
        </p:txBody>
      </p:sp>
      <p:sp>
        <p:nvSpPr>
          <p:cNvPr id="16" name="TextBox 15"/>
          <p:cNvSpPr txBox="1"/>
          <p:nvPr/>
        </p:nvSpPr>
        <p:spPr>
          <a:xfrm>
            <a:off x="6643638" y="1295400"/>
            <a:ext cx="2119361"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protein, serving-size</a:t>
            </a: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730350" y="4248835"/>
            <a:ext cx="19005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nutrition-extended</a:t>
            </a:r>
          </a:p>
        </p:txBody>
      </p:sp>
      <p:sp>
        <p:nvSpPr>
          <p:cNvPr id="23" name="TextBox 22"/>
          <p:cNvSpPr txBox="1"/>
          <p:nvPr/>
        </p:nvSpPr>
        <p:spPr>
          <a:xfrm>
            <a:off x="6921500" y="6214646"/>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nutrition-ordered</a:t>
            </a:r>
          </a:p>
        </p:txBody>
      </p:sp>
      <p:sp>
        <p:nvSpPr>
          <p:cNvPr id="24" name="TextBox 23"/>
          <p:cNvSpPr txBox="1"/>
          <p:nvPr/>
        </p:nvSpPr>
        <p:spPr>
          <a:xfrm>
            <a:off x="2057400" y="5621923"/>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nutrition-selected</a:t>
            </a:r>
          </a:p>
        </p:txBody>
      </p:sp>
      <p:sp>
        <p:nvSpPr>
          <p:cNvPr id="27" name="TextBox 26"/>
          <p:cNvSpPr txBox="1"/>
          <p:nvPr/>
        </p:nvSpPr>
        <p:spPr>
          <a:xfrm>
            <a:off x="1866900" y="1319481"/>
            <a:ext cx="1943100" cy="323165"/>
          </a:xfrm>
          <a:prstGeom prst="rect">
            <a:avLst/>
          </a:prstGeom>
          <a:noFill/>
        </p:spPr>
        <p:txBody>
          <a:bodyPr wrap="square" rtlCol="0">
            <a:spAutoFit/>
          </a:bodyPr>
          <a:lstStyle/>
          <a:p>
            <a:pPr algn="ctr"/>
            <a:r>
              <a:rPr lang="en-US" sz="1500">
                <a:solidFill>
                  <a:schemeClr val="bg1"/>
                </a:solidFill>
                <a:latin typeface="Comic Sans MS" charset="0"/>
                <a:ea typeface="Comic Sans MS" charset="0"/>
                <a:cs typeface="Comic Sans MS" charset="0"/>
              </a:rPr>
              <a:t>nutrition-extended</a:t>
            </a:r>
            <a:endParaRPr lang="en-US" sz="1500" dirty="0">
              <a:solidFill>
                <a:schemeClr val="bg1"/>
              </a:solidFill>
              <a:latin typeface="Comic Sans MS" charset="0"/>
              <a:ea typeface="Comic Sans MS" charset="0"/>
              <a:cs typeface="Comic Sans MS"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653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1"/>
      <p:bldP spid="10" grpId="0"/>
      <p:bldP spid="12" grpId="0"/>
      <p:bldP spid="15" grpId="0"/>
      <p:bldP spid="16" grpId="0"/>
      <p:bldP spid="20" grpId="0" animBg="1"/>
      <p:bldP spid="22" grpId="0"/>
      <p:bldP spid="23" grpId="0"/>
      <p:bldP spid="24" grpId="0"/>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39: </a:t>
            </a:r>
            <a:r>
              <a:rPr lang="en-US" dirty="0">
                <a:latin typeface="Courier New" charset="0"/>
                <a:ea typeface="Courier New" charset="0"/>
                <a:cs typeface="Courier New" charset="0"/>
              </a:rPr>
              <a:t>term length</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term-length                year-ended </a:t>
            </a:r>
            <a:r>
              <a:rPr lang="mr-IN" sz="1500" dirty="0">
                <a:solidFill>
                  <a:schemeClr val="bg1"/>
                </a:solidFill>
                <a:latin typeface="Comic Sans MS" charset="0"/>
                <a:ea typeface="Comic Sans MS" charset="0"/>
                <a:cs typeface="Comic Sans MS" charset="0"/>
              </a:rPr>
              <a:t>–</a:t>
            </a:r>
            <a:r>
              <a:rPr lang="en-US" sz="1500" dirty="0">
                <a:solidFill>
                  <a:schemeClr val="bg1"/>
                </a:solidFill>
                <a:latin typeface="Comic Sans MS" charset="0"/>
                <a:ea typeface="Comic Sans MS" charset="0"/>
                <a:cs typeface="Comic Sans MS" charset="0"/>
              </a:rPr>
              <a:t> year-started</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year-started</a:t>
            </a:r>
            <a:r>
              <a:rPr lang="en-US" sz="1300">
                <a:solidFill>
                  <a:schemeClr val="bg1"/>
                </a:solidFill>
                <a:latin typeface="Comic Sans MS" charset="0"/>
                <a:ea typeface="Comic Sans MS" charset="0"/>
                <a:cs typeface="Comic Sans MS" charset="0"/>
              </a:rPr>
              <a:t>, year-ended</a:t>
            </a:r>
            <a:endParaRPr lang="en-US" sz="1300" dirty="0">
              <a:solidFill>
                <a:schemeClr val="bg1"/>
              </a:solidFill>
              <a:latin typeface="Comic Sans MS" charset="0"/>
              <a:ea typeface="Comic Sans MS" charset="0"/>
              <a:cs typeface="Comic Sans MS" charset="0"/>
            </a:endParaRPr>
          </a:p>
        </p:txBody>
      </p:sp>
      <p:sp>
        <p:nvSpPr>
          <p:cNvPr id="20" name="Multiply 19"/>
          <p:cNvSpPr/>
          <p:nvPr/>
        </p:nvSpPr>
        <p:spPr>
          <a:xfrm>
            <a:off x="609600" y="2362200"/>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presidents-extended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2969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0" grpId="0" animBg="1"/>
      <p:bldP spid="27" grpId="0"/>
      <p:bldP spid="17" grpId="0" animBg="1"/>
      <p:bldP spid="1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828800" y="990600"/>
            <a:ext cx="7048500" cy="5867400"/>
            <a:chOff x="1828800" y="990600"/>
            <a:chExt cx="7048500" cy="5867400"/>
          </a:xfrm>
        </p:grpSpPr>
        <p:pic>
          <p:nvPicPr>
            <p:cNvPr id="2" name="Picture 1"/>
            <p:cNvPicPr>
              <a:picLocks noChangeAspect="1"/>
            </p:cNvPicPr>
            <p:nvPr/>
          </p:nvPicPr>
          <p:blipFill>
            <a:blip r:embed="rId2"/>
            <a:stretch>
              <a:fillRect/>
            </a:stretch>
          </p:blipFill>
          <p:spPr>
            <a:xfrm>
              <a:off x="1828800" y="990600"/>
              <a:ext cx="7048500" cy="5867400"/>
            </a:xfrm>
            <a:prstGeom prst="rect">
              <a:avLst/>
            </a:prstGeom>
          </p:spPr>
        </p:pic>
        <p:sp>
          <p:nvSpPr>
            <p:cNvPr id="25" name="Rectangle 24"/>
            <p:cNvSpPr/>
            <p:nvPr/>
          </p:nvSpPr>
          <p:spPr>
            <a:xfrm>
              <a:off x="2921000" y="1308100"/>
              <a:ext cx="825500" cy="2667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Page 40: </a:t>
            </a:r>
            <a:r>
              <a:rPr lang="en-US" dirty="0" err="1">
                <a:latin typeface="Courier New" charset="0"/>
                <a:ea typeface="Courier New" charset="0"/>
                <a:cs typeface="Courier New" charset="0"/>
              </a:rPr>
              <a:t>gdp</a:t>
            </a:r>
            <a:r>
              <a:rPr lang="en-US" dirty="0">
                <a:latin typeface="Courier New" charset="0"/>
                <a:ea typeface="Courier New" charset="0"/>
                <a:cs typeface="Courier New" charset="0"/>
              </a:rPr>
              <a:t> v. population</a:t>
            </a:r>
          </a:p>
        </p:txBody>
      </p:sp>
      <p:sp>
        <p:nvSpPr>
          <p:cNvPr id="6" name="TextBox 5"/>
          <p:cNvSpPr txBox="1"/>
          <p:nvPr/>
        </p:nvSpPr>
        <p:spPr>
          <a:xfrm>
            <a:off x="2696812" y="1828800"/>
            <a:ext cx="5685188" cy="323165"/>
          </a:xfrm>
          <a:prstGeom prst="rect">
            <a:avLst/>
          </a:prstGeom>
          <a:noFill/>
        </p:spPr>
        <p:txBody>
          <a:bodyPr wrap="square" rtlCol="0">
            <a:spAutoFit/>
          </a:bodyPr>
          <a:lstStyle/>
          <a:p>
            <a:r>
              <a:rPr lang="en-US" sz="1500" dirty="0">
                <a:solidFill>
                  <a:schemeClr val="bg1"/>
                </a:solidFill>
                <a:latin typeface="Comic Sans MS" charset="0"/>
                <a:ea typeface="Comic Sans MS" charset="0"/>
                <a:cs typeface="Comic Sans MS" charset="0"/>
              </a:rPr>
              <a:t>per-capita-</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a:t>
            </a:r>
            <a:r>
              <a:rPr lang="en-US" sz="1500" dirty="0" err="1">
                <a:solidFill>
                  <a:schemeClr val="bg1"/>
                </a:solidFill>
                <a:latin typeface="Comic Sans MS" charset="0"/>
                <a:ea typeface="Comic Sans MS" charset="0"/>
                <a:cs typeface="Comic Sans MS" charset="0"/>
              </a:rPr>
              <a:t>gdp</a:t>
            </a:r>
            <a:r>
              <a:rPr lang="en-US" sz="1500" dirty="0">
                <a:solidFill>
                  <a:schemeClr val="bg1"/>
                </a:solidFill>
                <a:latin typeface="Comic Sans MS" charset="0"/>
                <a:ea typeface="Comic Sans MS" charset="0"/>
                <a:cs typeface="Comic Sans MS" charset="0"/>
              </a:rPr>
              <a:t> / population</a:t>
            </a:r>
          </a:p>
        </p:txBody>
      </p:sp>
      <p:sp>
        <p:nvSpPr>
          <p:cNvPr id="15" name="TextBox 14"/>
          <p:cNvSpPr txBox="1"/>
          <p:nvPr/>
        </p:nvSpPr>
        <p:spPr>
          <a:xfrm>
            <a:off x="4572000" y="1295400"/>
            <a:ext cx="1816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a:t>
            </a:r>
          </a:p>
        </p:txBody>
      </p:sp>
      <p:sp>
        <p:nvSpPr>
          <p:cNvPr id="16" name="TextBox 15"/>
          <p:cNvSpPr txBox="1"/>
          <p:nvPr/>
        </p:nvSpPr>
        <p:spPr>
          <a:xfrm>
            <a:off x="6516636" y="1319481"/>
            <a:ext cx="2170164" cy="299084"/>
          </a:xfrm>
          <a:prstGeom prst="rect">
            <a:avLst/>
          </a:prstGeom>
          <a:noFill/>
        </p:spPr>
        <p:txBody>
          <a:bodyPr wrap="square" rtlCol="0">
            <a:spAutoFit/>
          </a:bodyPr>
          <a:lstStyle/>
          <a:p>
            <a:r>
              <a:rPr lang="en-US" sz="1300" dirty="0">
                <a:solidFill>
                  <a:schemeClr val="bg1"/>
                </a:solidFill>
                <a:latin typeface="Comic Sans MS" charset="0"/>
                <a:ea typeface="Comic Sans MS" charset="0"/>
                <a:cs typeface="Comic Sans MS" charset="0"/>
              </a:rPr>
              <a:t>   </a:t>
            </a:r>
            <a:r>
              <a:rPr lang="en-US" sz="1300" dirty="0" err="1">
                <a:solidFill>
                  <a:schemeClr val="bg1"/>
                </a:solidFill>
                <a:latin typeface="Comic Sans MS" charset="0"/>
                <a:ea typeface="Comic Sans MS" charset="0"/>
                <a:cs typeface="Comic Sans MS" charset="0"/>
              </a:rPr>
              <a:t>gdp</a:t>
            </a:r>
            <a:r>
              <a:rPr lang="en-US" sz="1300" dirty="0">
                <a:solidFill>
                  <a:schemeClr val="bg1"/>
                </a:solidFill>
                <a:latin typeface="Comic Sans MS" charset="0"/>
                <a:ea typeface="Comic Sans MS" charset="0"/>
                <a:cs typeface="Comic Sans MS" charset="0"/>
              </a:rPr>
              <a:t>, population</a:t>
            </a:r>
          </a:p>
        </p:txBody>
      </p:sp>
      <p:sp>
        <p:nvSpPr>
          <p:cNvPr id="27" name="TextBox 26"/>
          <p:cNvSpPr txBox="1"/>
          <p:nvPr/>
        </p:nvSpPr>
        <p:spPr>
          <a:xfrm>
            <a:off x="1676400" y="1319481"/>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countries-extended</a:t>
            </a:r>
          </a:p>
        </p:txBody>
      </p:sp>
      <p:sp>
        <p:nvSpPr>
          <p:cNvPr id="17" name="Multiply 16"/>
          <p:cNvSpPr/>
          <p:nvPr/>
        </p:nvSpPr>
        <p:spPr>
          <a:xfrm>
            <a:off x="635000" y="3777565"/>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666750" y="5215354"/>
            <a:ext cx="7696200" cy="1828800"/>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7145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countries-sieved</a:t>
            </a:r>
          </a:p>
        </p:txBody>
      </p:sp>
      <p:sp>
        <p:nvSpPr>
          <p:cNvPr id="19" name="TextBox 18"/>
          <p:cNvSpPr txBox="1"/>
          <p:nvPr/>
        </p:nvSpPr>
        <p:spPr>
          <a:xfrm>
            <a:off x="4192536" y="2745889"/>
            <a:ext cx="2324100" cy="292388"/>
          </a:xfrm>
          <a:prstGeom prst="rect">
            <a:avLst/>
          </a:prstGeom>
          <a:noFill/>
        </p:spPr>
        <p:txBody>
          <a:bodyPr wrap="square" rtlCol="0">
            <a:spAutoFit/>
          </a:bodyPr>
          <a:lstStyle/>
          <a:p>
            <a:pPr algn="ctr"/>
            <a:r>
              <a:rPr lang="en-US" sz="1300" dirty="0">
                <a:solidFill>
                  <a:schemeClr val="bg1"/>
                </a:solidFill>
                <a:latin typeface="Comic Sans MS" charset="0"/>
                <a:ea typeface="Comic Sans MS" charset="0"/>
                <a:cs typeface="Comic Sans MS" charset="0"/>
              </a:rPr>
              <a:t>countries-extended</a:t>
            </a:r>
          </a:p>
        </p:txBody>
      </p:sp>
      <p:sp>
        <p:nvSpPr>
          <p:cNvPr id="21" name="TextBox 20"/>
          <p:cNvSpPr txBox="1"/>
          <p:nvPr/>
        </p:nvSpPr>
        <p:spPr>
          <a:xfrm>
            <a:off x="6362700" y="2752924"/>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a:t>
            </a:r>
          </a:p>
        </p:txBody>
      </p:sp>
      <p:sp>
        <p:nvSpPr>
          <p:cNvPr id="22" name="TextBox 21"/>
          <p:cNvSpPr txBox="1"/>
          <p:nvPr/>
        </p:nvSpPr>
        <p:spPr>
          <a:xfrm>
            <a:off x="2330450" y="3244165"/>
            <a:ext cx="2324100" cy="323165"/>
          </a:xfrm>
          <a:prstGeom prst="rect">
            <a:avLst/>
          </a:prstGeom>
          <a:noFill/>
        </p:spPr>
        <p:txBody>
          <a:bodyPr wrap="square" rtlCol="0">
            <a:spAutoFit/>
          </a:bodyPr>
          <a:lstStyle/>
          <a:p>
            <a:pPr algn="ctr"/>
            <a:r>
              <a:rPr lang="en-US" sz="1500" dirty="0">
                <a:solidFill>
                  <a:schemeClr val="bg1"/>
                </a:solidFill>
                <a:latin typeface="Comic Sans MS" charset="0"/>
                <a:ea typeface="Comic Sans MS" charset="0"/>
                <a:cs typeface="Comic Sans MS" charset="0"/>
              </a:rPr>
              <a:t>continent == “</a:t>
            </a:r>
            <a:r>
              <a:rPr lang="en-US" sz="1500" dirty="0" err="1">
                <a:solidFill>
                  <a:schemeClr val="bg1"/>
                </a:solidFill>
                <a:latin typeface="Comic Sans MS" charset="0"/>
                <a:ea typeface="Comic Sans MS" charset="0"/>
                <a:cs typeface="Comic Sans MS" charset="0"/>
              </a:rPr>
              <a:t>africa</a:t>
            </a:r>
            <a:r>
              <a:rPr lang="en-US" sz="1500" dirty="0">
                <a:solidFill>
                  <a:schemeClr val="bg1"/>
                </a:solidFill>
                <a:latin typeface="Comic Sans MS" charset="0"/>
                <a:ea typeface="Comic Sans MS" charset="0"/>
                <a:cs typeface="Comic Sans MS" charset="0"/>
              </a:rPr>
              <a:t>”</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7" grpId="0"/>
      <p:bldP spid="17" grpId="0" animBg="1"/>
      <p:bldP spid="18" grpId="0" animBg="1"/>
      <p:bldP spid="14" grpId="0"/>
      <p:bldP spid="19" grpId="0"/>
      <p:bldP spid="21" grpId="0"/>
      <p:bldP spid="2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Final Project</a:t>
            </a:r>
          </a:p>
        </p:txBody>
      </p:sp>
      <p:sp>
        <p:nvSpPr>
          <p:cNvPr id="4" name="Content Placeholder 3"/>
          <p:cNvSpPr>
            <a:spLocks noGrp="1"/>
          </p:cNvSpPr>
          <p:nvPr>
            <p:ph idx="1"/>
          </p:nvPr>
        </p:nvSpPr>
        <p:spPr/>
        <p:txBody>
          <a:bodyPr/>
          <a:lstStyle/>
          <a:p>
            <a:pPr eaLnBrk="1" hangingPunct="1">
              <a:spcAft>
                <a:spcPts val="1800"/>
              </a:spcAft>
              <a:buClr>
                <a:srgbClr val="4C4C4C"/>
              </a:buClr>
            </a:pPr>
            <a:r>
              <a:rPr lang="en-US" altLang="en-US" dirty="0"/>
              <a:t>Open your Final Project Files (code and report)</a:t>
            </a:r>
          </a:p>
          <a:p>
            <a:pPr>
              <a:spcAft>
                <a:spcPts val="2000"/>
              </a:spcAft>
            </a:pPr>
            <a:r>
              <a:rPr lang="en-US" altLang="en-US" dirty="0">
                <a:latin typeface="Helvetica" charset="0"/>
                <a:ea typeface="ＭＳ Ｐゴシック" charset="-128"/>
                <a:cs typeface="Helvetica" charset="0"/>
              </a:rPr>
              <a:t>Finish the remaining question(s)!</a:t>
            </a:r>
          </a:p>
          <a:p>
            <a:pPr>
              <a:spcAft>
                <a:spcPts val="2000"/>
              </a:spcAft>
            </a:pPr>
            <a:r>
              <a:rPr lang="en-US" altLang="en-US" dirty="0">
                <a:latin typeface="Helvetica" charset="0"/>
                <a:ea typeface="ＭＳ Ｐゴシック" charset="-128"/>
                <a:cs typeface="Helvetica" charset="0"/>
              </a:rPr>
              <a:t>Don’t forget to copy/paste any new charts or graphs you create.</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a:t>We’d like your feedback!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a:p>
            <a:pPr>
              <a:lnSpc>
                <a:spcPct val="150000"/>
              </a:lnSpc>
            </a:pPr>
            <a:r>
              <a:rPr lang="en-US" altLang="en-US" i="1" dirty="0">
                <a:ea typeface="ＭＳ Ｐゴシック" charset="-128"/>
                <a:cs typeface="Helvetica" charset="0"/>
              </a:rPr>
              <a:t>Get your feedback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Standards. (e.g. </a:t>
            </a:r>
            <a:r>
              <a:rPr lang="mr-IN" altLang="en-US" dirty="0">
                <a:ea typeface="ＭＳ Ｐゴシック" charset="-128"/>
                <a:cs typeface="Helvetica" charset="0"/>
              </a:rPr>
              <a:t>–</a:t>
            </a:r>
            <a:r>
              <a:rPr lang="en-US" altLang="en-US" dirty="0">
                <a:ea typeface="ＭＳ Ｐゴシック" charset="-128"/>
                <a:cs typeface="Helvetica" charset="0"/>
              </a:rPr>
              <a:t> Common Core statistics)</a:t>
            </a: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t>10,000 Foot View</a:t>
            </a:r>
          </a:p>
        </p:txBody>
      </p:sp>
      <p:sp>
        <p:nvSpPr>
          <p:cNvPr id="3" name="Content Placeholder 2"/>
          <p:cNvSpPr>
            <a:spLocks noGrp="1"/>
          </p:cNvSpPr>
          <p:nvPr>
            <p:ph idx="1"/>
          </p:nvPr>
        </p:nvSpPr>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112244" y="2514600"/>
            <a:ext cx="3752649" cy="3684131"/>
          </a:xfrm>
          <a:prstGeom prst="rect">
            <a:avLst/>
          </a:prstGeom>
        </p:spPr>
      </p:pic>
      <p:grpSp>
        <p:nvGrpSpPr>
          <p:cNvPr id="7" name="Group 6"/>
          <p:cNvGrpSpPr/>
          <p:nvPr/>
        </p:nvGrpSpPr>
        <p:grpSpPr>
          <a:xfrm>
            <a:off x="1242652" y="2450062"/>
            <a:ext cx="6811096" cy="3762501"/>
            <a:chOff x="381000" y="2038350"/>
            <a:chExt cx="8029581" cy="4435602"/>
          </a:xfrm>
          <a:solidFill>
            <a:schemeClr val="tx1"/>
          </a:solidFill>
        </p:grpSpPr>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5800" y="2038350"/>
              <a:ext cx="3914781" cy="4435602"/>
            </a:xfrm>
            <a:prstGeom prst="rect">
              <a:avLst/>
            </a:prstGeom>
            <a:grpFill/>
          </p:spPr>
        </p:pic>
      </p:gr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p:txBody>
      </p:sp>
      <p:grpSp>
        <p:nvGrpSpPr>
          <p:cNvPr id="3" name="Group 2"/>
          <p:cNvGrpSpPr/>
          <p:nvPr/>
        </p:nvGrpSpPr>
        <p:grpSpPr>
          <a:xfrm>
            <a:off x="774090" y="3902661"/>
            <a:ext cx="7572436" cy="2374313"/>
            <a:chOff x="5715000" y="3821433"/>
            <a:chExt cx="8289702" cy="2599210"/>
          </a:xfrm>
        </p:grpSpPr>
        <p:pic>
          <p:nvPicPr>
            <p:cNvPr id="6" name="Picture 5"/>
            <p:cNvPicPr>
              <a:picLocks noChangeAspect="1"/>
            </p:cNvPicPr>
            <p:nvPr/>
          </p:nvPicPr>
          <p:blipFill>
            <a:blip r:embed="rId4"/>
            <a:stretch>
              <a:fillRect/>
            </a:stretch>
          </p:blipFill>
          <p:spPr>
            <a:xfrm>
              <a:off x="5715000" y="3848997"/>
              <a:ext cx="3049121" cy="2571646"/>
            </a:xfrm>
            <a:prstGeom prst="rect">
              <a:avLst/>
            </a:prstGeom>
          </p:spPr>
        </p:pic>
        <p:pic>
          <p:nvPicPr>
            <p:cNvPr id="11" name="Picture 10"/>
            <p:cNvPicPr>
              <a:picLocks noChangeAspect="1"/>
            </p:cNvPicPr>
            <p:nvPr/>
          </p:nvPicPr>
          <p:blipFill>
            <a:blip r:embed="rId5"/>
            <a:stretch>
              <a:fillRect/>
            </a:stretch>
          </p:blipFill>
          <p:spPr>
            <a:xfrm>
              <a:off x="10456574" y="3821433"/>
              <a:ext cx="3548128" cy="2599210"/>
            </a:xfrm>
            <a:prstGeom prst="rect">
              <a:avLst/>
            </a:prstGeom>
          </p:spPr>
        </p:pic>
      </p:gr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p:txBody>
      </p:sp>
      <p:pic>
        <p:nvPicPr>
          <p:cNvPr id="7" name="Picture 6"/>
          <p:cNvPicPr>
            <a:picLocks noChangeAspect="1"/>
          </p:cNvPicPr>
          <p:nvPr/>
        </p:nvPicPr>
        <p:blipFill>
          <a:blip r:embed="rId4"/>
          <a:stretch>
            <a:fillRect/>
          </a:stretch>
        </p:blipFill>
        <p:spPr>
          <a:xfrm>
            <a:off x="4876800" y="2543764"/>
            <a:ext cx="3794173" cy="3891961"/>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a:t>10,000 Foot View</a:t>
            </a:r>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a:latin typeface="Helvetica" charset="0"/>
                <a:ea typeface="ＭＳ Ｐゴシック" charset="-128"/>
                <a:cs typeface="Helvetica" charset="0"/>
              </a:rPr>
              <a:t>What Questions Matter to You?</a:t>
            </a:r>
          </a:p>
          <a:p>
            <a:pPr eaLnBrk="1" hangingPunct="1"/>
            <a:r>
              <a:rPr lang="en-US" altLang="en-US" sz="2400" dirty="0">
                <a:latin typeface="Helvetica" charset="0"/>
                <a:ea typeface="ＭＳ Ｐゴシック" charset="-128"/>
                <a:cs typeface="Helvetica" charset="0"/>
              </a:rPr>
              <a:t>Introduction to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plotting and tables</a:t>
            </a:r>
          </a:p>
          <a:p>
            <a:pPr eaLnBrk="1" hangingPunct="1"/>
            <a:r>
              <a:rPr lang="en-US" altLang="en-US" sz="2400" dirty="0">
                <a:latin typeface="Helvetica" charset="0"/>
                <a:ea typeface="ＭＳ Ｐゴシック" charset="-128"/>
                <a:cs typeface="Helvetica" charset="0"/>
              </a:rPr>
              <a:t>Measures of Center</a:t>
            </a:r>
          </a:p>
          <a:p>
            <a:pPr eaLnBrk="1" hangingPunct="1"/>
            <a:r>
              <a:rPr lang="en-US" altLang="en-US" sz="2400" dirty="0">
                <a:latin typeface="Helvetica" charset="0"/>
                <a:ea typeface="ＭＳ Ｐゴシック" charset="-128"/>
                <a:cs typeface="Helvetica" charset="0"/>
              </a:rPr>
              <a:t>Bar and Pie Charts</a:t>
            </a:r>
          </a:p>
          <a:p>
            <a:pPr eaLnBrk="1" hangingPunct="1"/>
            <a:r>
              <a:rPr lang="en-US" altLang="en-US" sz="2400" dirty="0">
                <a:latin typeface="Helvetica" charset="0"/>
                <a:ea typeface="ＭＳ Ｐゴシック" charset="-128"/>
                <a:cs typeface="Helvetica" charset="0"/>
              </a:rPr>
              <a:t>Histograms</a:t>
            </a:r>
          </a:p>
          <a:p>
            <a:pPr eaLnBrk="1" hangingPunct="1"/>
            <a:r>
              <a:rPr lang="en-US" altLang="en-US" sz="2400" dirty="0">
                <a:latin typeface="Helvetica" charset="0"/>
                <a:ea typeface="ＭＳ Ｐゴシック" charset="-128"/>
                <a:cs typeface="Helvetica" charset="0"/>
              </a:rPr>
              <a:t>Line of Best Fit</a:t>
            </a:r>
          </a:p>
          <a:p>
            <a:pPr eaLnBrk="1" hangingPunct="1"/>
            <a:r>
              <a:rPr lang="en-US" altLang="en-US" sz="2400" dirty="0">
                <a:latin typeface="Helvetica" charset="0"/>
                <a:ea typeface="ＭＳ Ｐゴシック" charset="-128"/>
                <a:cs typeface="Helvetica" charset="0"/>
              </a:rPr>
              <a:t>Selecting and Sorting Tables</a:t>
            </a:r>
          </a:p>
          <a:p>
            <a:pPr eaLnBrk="1" hangingPunct="1"/>
            <a:r>
              <a:rPr lang="en-US" altLang="en-US" sz="2400" dirty="0">
                <a:latin typeface="Helvetica" charset="0"/>
                <a:ea typeface="ＭＳ Ｐゴシック" charset="-128"/>
                <a:cs typeface="Helvetica" charset="0"/>
              </a:rPr>
              <a:t>Filtering rows with Boolean Expressions</a:t>
            </a:r>
          </a:p>
          <a:p>
            <a:pPr eaLnBrk="1" hangingPunct="1"/>
            <a:r>
              <a:rPr lang="en-US" altLang="en-US" sz="2400" dirty="0">
                <a:latin typeface="Helvetica" charset="0"/>
                <a:ea typeface="ＭＳ Ｐゴシック" charset="-128"/>
                <a:cs typeface="Helvetica" charset="0"/>
              </a:rPr>
              <a:t>Computing new columns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
        <p:nvSpPr>
          <p:cNvPr id="3" name="TextBox 2"/>
          <p:cNvSpPr txBox="1"/>
          <p:nvPr/>
        </p:nvSpPr>
        <p:spPr>
          <a:xfrm>
            <a:off x="6172200" y="1828800"/>
            <a:ext cx="2667000" cy="317009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20000" b="1" dirty="0">
                <a:solidFill>
                  <a:schemeClr val="bg1"/>
                </a:solidFill>
                <a:ea typeface="Arial" charset="0"/>
                <a:cs typeface="Arial" charset="0"/>
              </a:rPr>
              <a:t>?</a:t>
            </a: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animEffect transition="in" filter="fade">
                                      <p:cBhvr>
                                        <p:cTn id="7" dur="500"/>
                                        <p:tgtEl>
                                          <p:spTgt spid="1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7" end="7"/>
                                            </p:txEl>
                                          </p:spTgt>
                                        </p:tgtEl>
                                        <p:attrNameLst>
                                          <p:attrName>style.visibility</p:attrName>
                                        </p:attrNameLst>
                                      </p:cBhvr>
                                      <p:to>
                                        <p:strVal val="visible"/>
                                      </p:to>
                                    </p:set>
                                    <p:animEffect transition="in" filter="fade">
                                      <p:cBhvr>
                                        <p:cTn id="12" dur="500"/>
                                        <p:tgtEl>
                                          <p:spTgt spid="13">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animEffect transition="in" filter="fade">
                                      <p:cBhvr>
                                        <p:cTn id="17"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Social Studies Classes</a:t>
            </a:r>
          </a:p>
          <a:p>
            <a:pPr algn="ctr">
              <a:lnSpc>
                <a:spcPct val="200000"/>
              </a:lnSpc>
              <a:spcBef>
                <a:spcPts val="638"/>
              </a:spcBef>
              <a:buClrTx/>
              <a:buSzTx/>
              <a:buNone/>
            </a:pPr>
            <a:r>
              <a:rPr lang="en-US" altLang="en-US" sz="2500" dirty="0">
                <a:latin typeface="Arial" charset="0"/>
              </a:rPr>
              <a:t>AP CS Principles Classes</a:t>
            </a:r>
          </a:p>
        </p:txBody>
      </p:sp>
      <p:sp>
        <p:nvSpPr>
          <p:cNvPr id="2" name="Title 1"/>
          <p:cNvSpPr>
            <a:spLocks noGrp="1"/>
          </p:cNvSpPr>
          <p:nvPr>
            <p:ph type="title"/>
          </p:nvPr>
        </p:nvSpPr>
        <p:spPr/>
        <p:txBody>
          <a:bodyPr>
            <a:normAutofit/>
          </a:bodyPr>
          <a:lstStyle/>
          <a:p>
            <a:pPr>
              <a:defRPr/>
            </a:pPr>
            <a:r>
              <a:rPr lang="en-US" sz="3200" dirty="0"/>
              <a:t>Where Does </a:t>
            </a:r>
            <a:r>
              <a:rPr lang="en-US" sz="3200" dirty="0" err="1"/>
              <a:t>DataScience</a:t>
            </a:r>
            <a:r>
              <a:rPr lang="en-US" sz="3200" dirty="0"/>
              <a:t> Fit?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pic>
        <p:nvPicPr>
          <p:cNvPr id="10"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12" name="Group 11"/>
          <p:cNvGrpSpPr/>
          <p:nvPr/>
        </p:nvGrpSpPr>
        <p:grpSpPr>
          <a:xfrm>
            <a:off x="203200" y="1335088"/>
            <a:ext cx="8559800" cy="4913312"/>
            <a:chOff x="203200" y="1335088"/>
            <a:chExt cx="8559800" cy="4913312"/>
          </a:xfrm>
        </p:grpSpPr>
        <p:pic>
          <p:nvPicPr>
            <p:cNvPr id="14" name="Picture 24"/>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Agenda</a:t>
            </a:r>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4" name="Footer Placeholder 3"/>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Find a topic that interests you</a:t>
            </a:r>
          </a:p>
          <a:p>
            <a:pPr eaLnBrk="1" hangingPunct="1">
              <a:lnSpc>
                <a:spcPct val="200000"/>
              </a:lnSpc>
            </a:pPr>
            <a:r>
              <a:rPr lang="en-US" altLang="en-US" sz="2400" dirty="0">
                <a:latin typeface="Helvetica" charset="0"/>
                <a:ea typeface="ＭＳ Ｐゴシック" charset="-128"/>
                <a:cs typeface="Helvetica" charset="0"/>
              </a:rPr>
              <a:t>Choose a question, or create your own</a:t>
            </a:r>
          </a:p>
          <a:p>
            <a:pPr eaLnBrk="1" hangingPunct="1">
              <a:lnSpc>
                <a:spcPct val="200000"/>
              </a:lnSpc>
            </a:pPr>
            <a:r>
              <a:rPr lang="en-US" altLang="en-US" sz="2400" dirty="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a:latin typeface="Helvetica" charset="0"/>
                <a:ea typeface="ＭＳ Ｐゴシック" charset="-128"/>
                <a:cs typeface="Helvetica" charset="0"/>
              </a:rPr>
              <a:t>What measurements/data came up? (2min)</a:t>
            </a:r>
          </a:p>
          <a:p>
            <a:pPr eaLnBrk="1" hangingPunct="1">
              <a:lnSpc>
                <a:spcPct val="200000"/>
              </a:lnSpc>
            </a:pPr>
            <a:r>
              <a:rPr lang="en-US" altLang="en-US" sz="2400" dirty="0">
                <a:latin typeface="Helvetica" charset="0"/>
                <a:ea typeface="ＭＳ Ｐゴシック" charset="-128"/>
                <a:cs typeface="Helvetica" charset="0"/>
              </a:rPr>
              <a:t>Complete Page 1 in your workbook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a:latin typeface="Helvetica" charset="0"/>
                <a:ea typeface="ＭＳ Ｐゴシック" charset="-128"/>
                <a:cs typeface="Helvetica" charset="0"/>
              </a:rPr>
              <a:t>Start a new </a:t>
            </a:r>
            <a:r>
              <a:rPr lang="en-US" altLang="en-US" sz="2400" dirty="0" err="1">
                <a:latin typeface="Helvetica" charset="0"/>
                <a:ea typeface="ＭＳ Ｐゴシック" charset="-128"/>
                <a:cs typeface="Helvetica" charset="0"/>
              </a:rPr>
              <a:t>Pyret</a:t>
            </a:r>
            <a:r>
              <a:rPr lang="en-US" altLang="en-US" sz="2400" dirty="0">
                <a:latin typeface="Helvetica" charset="0"/>
                <a:ea typeface="ＭＳ Ｐゴシック" charset="-128"/>
                <a:cs typeface="Helvetica" charset="0"/>
              </a:rPr>
              <a:t> Program</a:t>
            </a:r>
          </a:p>
          <a:p>
            <a:pPr eaLnBrk="1" hangingPunct="1">
              <a:lnSpc>
                <a:spcPct val="200000"/>
              </a:lnSpc>
            </a:pPr>
            <a:r>
              <a:rPr lang="en-US" altLang="en-US" sz="2400" dirty="0">
                <a:latin typeface="Helvetica" charset="0"/>
                <a:ea typeface="ＭＳ Ｐゴシック" charset="-128"/>
                <a:cs typeface="Helvetica" charset="0"/>
              </a:rPr>
              <a:t>Making Numbers</a:t>
            </a:r>
          </a:p>
          <a:p>
            <a:pPr eaLnBrk="1" hangingPunct="1">
              <a:lnSpc>
                <a:spcPct val="200000"/>
              </a:lnSpc>
            </a:pPr>
            <a:r>
              <a:rPr lang="en-US" altLang="en-US" sz="2400" dirty="0">
                <a:latin typeface="Helvetica" charset="0"/>
                <a:ea typeface="ＭＳ Ｐゴシック" charset="-128"/>
                <a:cs typeface="Helvetica" charset="0"/>
              </a:rPr>
              <a:t>Making Strings</a:t>
            </a:r>
          </a:p>
          <a:p>
            <a:pPr eaLnBrk="1" hangingPunct="1">
              <a:lnSpc>
                <a:spcPct val="200000"/>
              </a:lnSpc>
            </a:pPr>
            <a:r>
              <a:rPr lang="en-US" altLang="en-US" sz="2400" dirty="0">
                <a:latin typeface="Helvetica" charset="0"/>
                <a:ea typeface="ＭＳ Ｐゴシック" charset="-128"/>
                <a:cs typeface="Helvetica" charset="0"/>
              </a:rPr>
              <a:t>Operations</a:t>
            </a:r>
          </a:p>
          <a:p>
            <a:pPr eaLnBrk="1" hangingPunct="1">
              <a:lnSpc>
                <a:spcPct val="200000"/>
              </a:lnSpc>
            </a:pPr>
            <a:r>
              <a:rPr lang="en-US" altLang="en-US" sz="2400" dirty="0">
                <a:latin typeface="Helvetica" charset="0"/>
                <a:ea typeface="ＭＳ Ｐゴシック" charset="-128"/>
                <a:cs typeface="Helvetica" charset="0"/>
              </a:rPr>
              <a:t>Turn to Page 2</a:t>
            </a:r>
            <a:r>
              <a:rPr lang="mr-IN" altLang="en-US" sz="2400" dirty="0">
                <a:latin typeface="Helvetica" charset="0"/>
                <a:ea typeface="ＭＳ Ｐゴシック" charset="-128"/>
                <a:cs typeface="Helvetica" charset="0"/>
              </a:rPr>
              <a:t>…</a:t>
            </a:r>
            <a:endParaRPr lang="en-US" altLang="en-US" sz="2400" dirty="0">
              <a:latin typeface="Helvetica" charset="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a:p>
          <a:p>
            <a:r>
              <a:rPr lang="en-US" sz="2400" dirty="0"/>
              <a:t>What code will compute the total cost for the party?</a:t>
            </a:r>
          </a:p>
          <a:p>
            <a:endParaRPr lang="en-US" sz="2400" dirty="0"/>
          </a:p>
          <a:p>
            <a:r>
              <a:rPr lang="en-US" sz="2400" dirty="0"/>
              <a:t>Defining variables: </a:t>
            </a:r>
            <a:r>
              <a:rPr lang="en-US" sz="2400" dirty="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a:t>Turn to page 3</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Effect transition="in" filter="fade">
                                      <p:cBhvr>
                                        <p:cTn id="31"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Functions in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Type each of these lines of code into the interactions area and hit enter.</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-min(0,  1)</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-min(-5,  2)</a:t>
            </a:r>
          </a:p>
          <a:p>
            <a:pPr lvl="1" fontAlgn="ctr"/>
            <a:r>
              <a:rPr lang="en-US" sz="2000" dirty="0" err="1">
                <a:latin typeface="Courier" charset="0"/>
                <a:ea typeface="Courier" charset="0"/>
                <a:cs typeface="Courier" charset="0"/>
              </a:rPr>
              <a:t>num</a:t>
            </a:r>
            <a:r>
              <a:rPr lang="en-US" sz="2000" dirty="0">
                <a:latin typeface="Courier" charset="0"/>
                <a:ea typeface="Courier" charset="0"/>
                <a:cs typeface="Courier" charset="0"/>
              </a:rPr>
              <a:t>-min(8,  6)</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latin typeface="Courier New" charset="0"/>
                <a:ea typeface="Courier New" charset="0"/>
                <a:cs typeface="Courier New" charset="0"/>
              </a:rPr>
              <a:t>num</a:t>
            </a:r>
            <a:r>
              <a:rPr lang="en-US" sz="2400" dirty="0">
                <a:latin typeface="Courier New" charset="0"/>
                <a:ea typeface="Courier New" charset="0"/>
                <a:cs typeface="Courier New" charset="0"/>
              </a:rPr>
              <a:t>-min</a:t>
            </a:r>
            <a:r>
              <a:rPr lang="en-US" sz="2400" dirty="0"/>
              <a:t> have? </a:t>
            </a:r>
          </a:p>
          <a:p>
            <a:r>
              <a:rPr lang="en-US" sz="2400" dirty="0"/>
              <a:t>What type of values does this function take in? </a:t>
            </a:r>
          </a:p>
          <a:p>
            <a:r>
              <a:rPr lang="en-US" sz="2400" dirty="0"/>
              <a:t>What type of value does this function output? </a:t>
            </a:r>
          </a:p>
          <a:p>
            <a:r>
              <a:rPr lang="en-US" sz="2400" dirty="0"/>
              <a:t>How does this output relate to the arguments?</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500"/>
                                        <p:tgtEl>
                                          <p:spTgt spid="9">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6" end="6"/>
                                            </p:txEl>
                                          </p:spTgt>
                                        </p:tgtEl>
                                        <p:attrNameLst>
                                          <p:attrName>style.visibility</p:attrName>
                                        </p:attrNameLst>
                                      </p:cBhvr>
                                      <p:to>
                                        <p:strVal val="visible"/>
                                      </p:to>
                                    </p:set>
                                    <p:animEffect transition="in" filter="fade">
                                      <p:cBhvr>
                                        <p:cTn id="26" dur="500"/>
                                        <p:tgtEl>
                                          <p:spTgt spid="9">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animEffect transition="in" filter="fade">
                                      <p:cBhvr>
                                        <p:cTn id="36" dur="500"/>
                                        <p:tgtEl>
                                          <p:spTgt spid="9">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animEffect transition="in" filter="fade">
                                      <p:cBhvr>
                                        <p:cTn id="41"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Page 46: </a:t>
            </a:r>
            <a:r>
              <a:rPr lang="en-US" b="0" dirty="0"/>
              <a:t>Contracts</a:t>
            </a:r>
          </a:p>
        </p:txBody>
      </p:sp>
      <p:sp>
        <p:nvSpPr>
          <p:cNvPr id="4" name="Rectangle 3"/>
          <p:cNvSpPr>
            <a:spLocks noChangeArrowheads="1"/>
          </p:cNvSpPr>
          <p:nvPr/>
        </p:nvSpPr>
        <p:spPr bwMode="auto">
          <a:xfrm>
            <a:off x="304800" y="1828800"/>
            <a:ext cx="8610600" cy="2483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indent="346075" eaLnBrk="1" hangingPunct="1">
              <a:spcAft>
                <a:spcPts val="1800"/>
              </a:spcAft>
              <a:buClr>
                <a:srgbClr val="4C4C4C"/>
              </a:buClr>
              <a:buSzTx/>
              <a:buFontTx/>
              <a:buNone/>
              <a:tabLst>
                <a:tab pos="1655763" algn="l"/>
                <a:tab pos="2227263" algn="l"/>
                <a:tab pos="4746625" algn="l"/>
              </a:tabLst>
            </a:pPr>
            <a:r>
              <a:rPr lang="en-US" altLang="en-US" sz="2400" i="1" u="sng" dirty="0">
                <a:latin typeface="Courier New" charset="0"/>
                <a:ea typeface="Courier New" charset="0"/>
                <a:cs typeface="Courier New" charset="0"/>
              </a:rPr>
              <a:t>&lt;name&gt;		:  &lt;domain&gt;   	</a:t>
            </a:r>
            <a:r>
              <a:rPr lang="en-US" altLang="en-US" sz="2400" i="1" u="sng" dirty="0">
                <a:latin typeface="Courier New" charset="0"/>
                <a:ea typeface="Courier New" charset="0"/>
                <a:cs typeface="Courier New" charset="0"/>
                <a:sym typeface="Wingdings" charset="2"/>
              </a:rPr>
              <a:t> &lt;range&gt;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MrCoffee</a:t>
            </a:r>
            <a:r>
              <a:rPr lang="en-US" altLang="en-US" sz="2400" b="1" dirty="0">
                <a:solidFill>
                  <a:schemeClr val="accent1"/>
                </a:solidFill>
                <a:latin typeface="Courier New" charset="0"/>
                <a:ea typeface="Courier New" charset="0"/>
                <a:cs typeface="Courier New" charset="0"/>
              </a:rPr>
              <a:t>	 ::  Beans Water  </a:t>
            </a:r>
            <a:r>
              <a:rPr lang="en-US" altLang="en-US" sz="2400" b="1" dirty="0">
                <a:solidFill>
                  <a:schemeClr val="accent1"/>
                </a:solidFill>
                <a:latin typeface="Courier New" charset="0"/>
                <a:ea typeface="Courier New" charset="0"/>
                <a:cs typeface="Courier New" charset="0"/>
                <a:sym typeface="Wingdings" charset="2"/>
              </a:rPr>
              <a:t> Coffee</a:t>
            </a:r>
            <a:endParaRPr lang="en-US" altLang="en-US" sz="2400" b="1" dirty="0">
              <a:solidFill>
                <a:schemeClr val="accent1"/>
              </a:solidFill>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rPr>
              <a:t># </a:t>
            </a:r>
            <a:r>
              <a:rPr lang="en-US" altLang="en-US" sz="2400" b="1" dirty="0" err="1">
                <a:solidFill>
                  <a:schemeClr val="accent1"/>
                </a:solidFill>
                <a:latin typeface="Courier New" charset="0"/>
                <a:ea typeface="Courier New" charset="0"/>
                <a:cs typeface="Courier New" charset="0"/>
              </a:rPr>
              <a:t>num</a:t>
            </a:r>
            <a:r>
              <a:rPr lang="en-US" altLang="en-US" sz="2400" b="1" dirty="0">
                <a:solidFill>
                  <a:schemeClr val="accent1"/>
                </a:solidFill>
                <a:latin typeface="Courier New" charset="0"/>
                <a:ea typeface="Courier New" charset="0"/>
                <a:cs typeface="Courier New" charset="0"/>
              </a:rPr>
              <a:t>-sqrt	 ::  Number 		</a:t>
            </a:r>
            <a:r>
              <a:rPr lang="en-US" altLang="en-US" sz="2400" b="1" dirty="0">
                <a:solidFill>
                  <a:schemeClr val="accent1"/>
                </a:solidFill>
                <a:latin typeface="Courier New" charset="0"/>
                <a:ea typeface="Courier New" charset="0"/>
                <a:cs typeface="Courier New" charset="0"/>
                <a:sym typeface="Wingdings" charset="2"/>
              </a:rPr>
              <a:t> Number</a:t>
            </a:r>
          </a:p>
          <a:p>
            <a:pPr indent="346075" eaLnBrk="1" hangingPunct="1">
              <a:spcAft>
                <a:spcPts val="1800"/>
              </a:spcAft>
              <a:buClr>
                <a:srgbClr val="4C4C4C"/>
              </a:buClr>
              <a:buSzTx/>
              <a:buFontTx/>
              <a:buNone/>
              <a:tabLst>
                <a:tab pos="1655763" algn="l"/>
                <a:tab pos="2227263" algn="l"/>
                <a:tab pos="4746625" algn="l"/>
              </a:tabLst>
            </a:pPr>
            <a:r>
              <a:rPr lang="en-US" altLang="en-US" sz="2400" b="1" dirty="0">
                <a:solidFill>
                  <a:schemeClr val="accent1"/>
                </a:solidFill>
                <a:latin typeface="Courier New" charset="0"/>
                <a:ea typeface="Courier New" charset="0"/>
                <a:cs typeface="Courier New" charset="0"/>
                <a:sym typeface="Wingdings" charset="2"/>
              </a:rPr>
              <a:t># </a:t>
            </a:r>
            <a:r>
              <a:rPr lang="en-US" altLang="en-US" sz="2400" b="1" dirty="0" err="1">
                <a:solidFill>
                  <a:schemeClr val="accent1"/>
                </a:solidFill>
                <a:latin typeface="Courier New" charset="0"/>
                <a:ea typeface="Courier New" charset="0"/>
                <a:cs typeface="Courier New" charset="0"/>
                <a:sym typeface="Wingdings" charset="2"/>
              </a:rPr>
              <a:t>num-sqr</a:t>
            </a:r>
            <a:r>
              <a:rPr lang="en-US" altLang="en-US" sz="2400" b="1" dirty="0">
                <a:solidFill>
                  <a:schemeClr val="accent1"/>
                </a:solidFill>
                <a:latin typeface="Courier New" charset="0"/>
                <a:ea typeface="Courier New" charset="0"/>
                <a:cs typeface="Courier New" charset="0"/>
                <a:sym typeface="Wingdings" charset="2"/>
              </a:rPr>
              <a:t>	 ::  Number		 Number</a:t>
            </a:r>
            <a:endParaRPr lang="en-US" altLang="en-US" sz="2400" b="1" dirty="0">
              <a:solidFill>
                <a:schemeClr val="accent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Rectangular Callout 4"/>
          <p:cNvSpPr/>
          <p:nvPr/>
        </p:nvSpPr>
        <p:spPr>
          <a:xfrm>
            <a:off x="533400" y="4800600"/>
            <a:ext cx="1905000" cy="609600"/>
          </a:xfrm>
          <a:prstGeom prst="wedgeRectCallout">
            <a:avLst>
              <a:gd name="adj1" fmla="val -34166"/>
              <a:gd name="adj2" fmla="val -1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“Comment”</a:t>
            </a: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Add </a:t>
            </a:r>
            <a:r>
              <a:rPr lang="en-US" altLang="en-US" sz="2400" dirty="0">
                <a:latin typeface="Courier New" charset="0"/>
                <a:ea typeface="Courier New" charset="0"/>
                <a:cs typeface="Courier New" charset="0"/>
              </a:rPr>
              <a:t>include plot-list </a:t>
            </a:r>
            <a:r>
              <a:rPr lang="en-US" altLang="en-US" sz="2400" dirty="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a:latin typeface="Arial" charset="0"/>
                <a:ea typeface="Arial" charset="0"/>
                <a:cs typeface="Arial" charset="0"/>
              </a:rPr>
              <a:t>New Type, new function:</a:t>
            </a:r>
            <a:r>
              <a:rPr lang="en-US" dirty="0"/>
              <a:t> </a:t>
            </a:r>
            <a:endParaRPr lang="en-US" sz="1000" dirty="0"/>
          </a:p>
          <a:p>
            <a:pPr marL="457200" lvl="1" indent="0">
              <a:buNone/>
            </a:pPr>
            <a:r>
              <a:rPr lang="en-US" sz="2200" dirty="0">
                <a:solidFill>
                  <a:schemeClr val="accent1">
                    <a:lumMod val="75000"/>
                  </a:schemeClr>
                </a:solidFill>
                <a:latin typeface="Courier New" charset="0"/>
                <a:ea typeface="Courier New" charset="0"/>
                <a:cs typeface="Courier New" charset="0"/>
              </a:rPr>
              <a:t># function-plot :: (Number -&gt; Number) -&gt; </a:t>
            </a:r>
            <a:r>
              <a:rPr lang="en-US" sz="2200" b="1" dirty="0">
                <a:solidFill>
                  <a:schemeClr val="accent1">
                    <a:lumMod val="75000"/>
                  </a:schemeClr>
                </a:solidFill>
                <a:latin typeface="Courier New" charset="0"/>
                <a:ea typeface="Courier New" charset="0"/>
                <a:cs typeface="Courier New" charset="0"/>
              </a:rPr>
              <a:t>Series</a:t>
            </a:r>
          </a:p>
          <a:p>
            <a:pPr marL="457200" lvl="1" indent="0">
              <a:buNone/>
            </a:pPr>
            <a:r>
              <a:rPr lang="en-US" sz="2200" dirty="0">
                <a:solidFill>
                  <a:schemeClr val="accent1">
                    <a:lumMod val="75000"/>
                  </a:schemeClr>
                </a:solidFill>
                <a:latin typeface="Courier New" charset="0"/>
                <a:ea typeface="Courier New" charset="0"/>
                <a:cs typeface="Courier New" charset="0"/>
              </a:rPr>
              <a:t># draw-plot :: String Series -&gt; </a:t>
            </a:r>
            <a:r>
              <a:rPr lang="en-US" sz="2200" b="1" dirty="0">
                <a:solidFill>
                  <a:schemeClr val="accent1">
                    <a:lumMod val="75000"/>
                  </a:schemeClr>
                </a:solidFill>
                <a:latin typeface="Courier New" charset="0"/>
                <a:ea typeface="Courier New" charset="0"/>
                <a:cs typeface="Courier New" charset="0"/>
              </a:rPr>
              <a:t>Image</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Use them to plot </a:t>
            </a:r>
            <a:r>
              <a:rPr lang="en-US" altLang="en-US" sz="2400" dirty="0" err="1">
                <a:latin typeface="Courier New" charset="0"/>
                <a:ea typeface="Courier New" charset="0"/>
                <a:cs typeface="Courier New" charset="0"/>
              </a:rPr>
              <a:t>num-sqrt</a:t>
            </a:r>
            <a:r>
              <a:rPr lang="en-US" altLang="en-US" sz="2400" dirty="0">
                <a:latin typeface="Arial" charset="0"/>
                <a:ea typeface="Arial" charset="0"/>
                <a:cs typeface="Arial" charset="0"/>
              </a:rPr>
              <a:t>:</a:t>
            </a:r>
            <a:r>
              <a:rPr lang="en-US" sz="2400" dirty="0"/>
              <a:t> </a:t>
            </a:r>
          </a:p>
          <a:p>
            <a:r>
              <a:rPr lang="en-US" sz="2000" dirty="0">
                <a:solidFill>
                  <a:schemeClr val="accent1">
                    <a:lumMod val="75000"/>
                  </a:schemeClr>
                </a:solidFill>
                <a:latin typeface="Courier New" charset="0"/>
                <a:ea typeface="Courier New" charset="0"/>
                <a:cs typeface="Courier New" charset="0"/>
              </a:rPr>
              <a:t># define the series and graph the function f(x)=√x</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 function-plot(</a:t>
            </a:r>
            <a:r>
              <a:rPr lang="en-US" sz="2000" dirty="0" err="1">
                <a:latin typeface="Courier New" charset="0"/>
                <a:ea typeface="Courier New" charset="0"/>
                <a:cs typeface="Courier New" charset="0"/>
              </a:rPr>
              <a:t>num-sqrt</a:t>
            </a:r>
            <a:r>
              <a:rPr lang="en-US" sz="2000" dirty="0">
                <a:latin typeface="Courier New" charset="0"/>
                <a:ea typeface="Courier New" charset="0"/>
                <a:cs typeface="Courier New" charset="0"/>
              </a:rPr>
              <a:t>)</a:t>
            </a:r>
          </a:p>
          <a:p>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-graph  = draw-plot(“</a:t>
            </a:r>
            <a:r>
              <a:rPr lang="mr-IN" sz="2000" dirty="0" err="1">
                <a:latin typeface="Courier New" charset="0"/>
                <a:ea typeface="Courier New" charset="0"/>
                <a:cs typeface="Courier New" charset="0"/>
              </a:rPr>
              <a:t>f</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mr-IN" sz="2000" dirty="0">
                <a:latin typeface="Courier New" charset="0"/>
                <a:ea typeface="Courier New" charset="0"/>
                <a:cs typeface="Courier New" charset="0"/>
              </a:rPr>
              <a:t>)=√</a:t>
            </a:r>
            <a:r>
              <a:rPr lang="mr-IN" sz="2000" dirty="0" err="1">
                <a:latin typeface="Courier New" charset="0"/>
                <a:ea typeface="Courier New" charset="0"/>
                <a:cs typeface="Courier New" charset="0"/>
              </a:rPr>
              <a:t>x</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 </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grpSp>
        <p:nvGrpSpPr>
          <p:cNvPr id="8" name="Group 7"/>
          <p:cNvGrpSpPr/>
          <p:nvPr/>
        </p:nvGrpSpPr>
        <p:grpSpPr>
          <a:xfrm>
            <a:off x="2209800" y="2667000"/>
            <a:ext cx="2981589" cy="2133600"/>
            <a:chOff x="2209800" y="2873499"/>
            <a:chExt cx="2981589" cy="2133600"/>
          </a:xfrm>
        </p:grpSpPr>
        <p:pic>
          <p:nvPicPr>
            <p:cNvPr id="9" name="Picture 8"/>
            <p:cNvPicPr>
              <a:picLocks noChangeAspect="1"/>
            </p:cNvPicPr>
            <p:nvPr/>
          </p:nvPicPr>
          <p:blipFill>
            <a:blip r:embed="rId4"/>
            <a:stretch>
              <a:fillRect/>
            </a:stretch>
          </p:blipFill>
          <p:spPr>
            <a:xfrm>
              <a:off x="2209800" y="2873499"/>
              <a:ext cx="2133600" cy="2133600"/>
            </a:xfrm>
            <a:prstGeom prst="rect">
              <a:avLst/>
            </a:prstGeom>
          </p:spPr>
        </p:pic>
        <p:sp>
          <p:nvSpPr>
            <p:cNvPr id="11" name="TextBox 10"/>
            <p:cNvSpPr txBox="1"/>
            <p:nvPr/>
          </p:nvSpPr>
          <p:spPr>
            <a:xfrm>
              <a:off x="4320638" y="3567533"/>
              <a:ext cx="870751" cy="461665"/>
            </a:xfrm>
            <a:prstGeom prst="rect">
              <a:avLst/>
            </a:prstGeom>
            <a:noFill/>
          </p:spPr>
          <p:txBody>
            <a:bodyPr wrap="none" rtlCol="0">
              <a:spAutoFit/>
            </a:bodyPr>
            <a:lstStyle/>
            <a:p>
              <a:r>
                <a:rPr lang="en-US" dirty="0">
                  <a:solidFill>
                    <a:schemeClr val="bg1"/>
                  </a:solidFill>
                </a:rPr>
                <a:t>2017</a:t>
              </a:r>
            </a:p>
          </p:txBody>
        </p:sp>
      </p:grpSp>
    </p:spTree>
    <p:extLst>
      <p:ext uri="{BB962C8B-B14F-4D97-AF65-F5344CB8AC3E}">
        <p14:creationId xmlns:p14="http://schemas.microsoft.com/office/powerpoint/2010/main" val="21005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in </a:t>
            </a:r>
            <a:r>
              <a:rPr lang="en-US" dirty="0" err="1"/>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You can zoom by drawing a rectangle!</a:t>
            </a:r>
          </a:p>
          <a:p>
            <a:pPr marL="342900" indent="-342900" eaLnBrk="1" hangingPunct="1">
              <a:spcAft>
                <a:spcPts val="1800"/>
              </a:spcAft>
              <a:buClr>
                <a:srgbClr val="4C4C4C"/>
              </a:buClr>
              <a:buSzTx/>
            </a:pPr>
            <a:r>
              <a:rPr lang="en-US" altLang="en-US" sz="2400" dirty="0">
                <a:latin typeface="Arial" charset="0"/>
                <a:ea typeface="Arial" charset="0"/>
                <a:cs typeface="Arial" charset="0"/>
              </a:rPr>
              <a:t>Save your work</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hypothesis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4769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Tabular Data</a:t>
            </a:r>
          </a:p>
        </p:txBody>
      </p:sp>
      <p:sp>
        <p:nvSpPr>
          <p:cNvPr id="5" name="Content Placeholder 2"/>
          <p:cNvSpPr>
            <a:spLocks noGrp="1"/>
          </p:cNvSpPr>
          <p:nvPr>
            <p:ph idx="1"/>
          </p:nvPr>
        </p:nvSpPr>
        <p:spPr>
          <a:xfrm>
            <a:off x="304800" y="1554163"/>
            <a:ext cx="8686800" cy="4525962"/>
          </a:xfrm>
        </p:spPr>
        <p:txBody>
          <a:bodyPr/>
          <a:lstStyle/>
          <a:p>
            <a:r>
              <a:rPr lang="en-US" sz="2400" dirty="0"/>
              <a:t>Not all data is atomic.</a:t>
            </a:r>
          </a:p>
          <a:p>
            <a:r>
              <a:rPr lang="en-US" sz="2400" dirty="0"/>
              <a:t>We live in a world of </a:t>
            </a:r>
            <a:r>
              <a:rPr lang="en-US" sz="2400" i="1" dirty="0"/>
              <a:t>structured data!</a:t>
            </a:r>
          </a:p>
          <a:p>
            <a:pPr lvl="1"/>
            <a:r>
              <a:rPr lang="en-US" sz="2000" dirty="0"/>
              <a:t>Restaurant menus</a:t>
            </a:r>
          </a:p>
          <a:p>
            <a:pPr lvl="1"/>
            <a:r>
              <a:rPr lang="en-US" sz="2000" dirty="0"/>
              <a:t>Flight itineraries</a:t>
            </a:r>
          </a:p>
          <a:p>
            <a:pPr lvl="1"/>
            <a:r>
              <a:rPr lang="en-US" sz="2000" dirty="0"/>
              <a:t>Musical playlists</a:t>
            </a:r>
          </a:p>
          <a:p>
            <a:r>
              <a:rPr lang="en-US" sz="2400" dirty="0"/>
              <a:t>Let’s look at an example</a:t>
            </a:r>
          </a:p>
          <a:p>
            <a:pPr lvl="1"/>
            <a:endParaRPr lang="en-US" sz="2000" dirty="0"/>
          </a:p>
          <a:p>
            <a:pPr lvl="1"/>
            <a:endParaRPr lang="en-US" sz="2000" dirty="0"/>
          </a:p>
          <a:p>
            <a:pPr>
              <a:spcBef>
                <a:spcPts val="1500"/>
              </a:spcBef>
            </a:pPr>
            <a:r>
              <a:rPr lang="en-US" sz="2400" dirty="0"/>
              <a:t>Vocabulary: Rows, Columns and Entries</a:t>
            </a:r>
          </a:p>
          <a:p>
            <a:r>
              <a:rPr lang="en-US" sz="2400" dirty="0"/>
              <a:t>Header Row</a:t>
            </a:r>
          </a:p>
          <a:p>
            <a:r>
              <a:rPr lang="en-US" sz="2400" dirty="0"/>
              <a:t>Turn to Page 5</a:t>
            </a:r>
            <a:r>
              <a:rPr lang="mr-IN" sz="2400" dirty="0"/>
              <a:t>…</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902482881"/>
              </p:ext>
            </p:extLst>
          </p:nvPr>
        </p:nvGraphicFramePr>
        <p:xfrm>
          <a:off x="304800" y="16383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dirty="0">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dirty="0">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67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fade">
                                      <p:cBhvr>
                                        <p:cTn id="5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 in </a:t>
            </a:r>
            <a:r>
              <a:rPr lang="en-US" dirty="0" err="1"/>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2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a:t>
            </a:r>
          </a:p>
          <a:p>
            <a:pPr marL="342900" indent="-342900" eaLnBrk="1" hangingPunct="1">
              <a:spcAft>
                <a:spcPts val="1800"/>
              </a:spcAft>
              <a:buClr>
                <a:srgbClr val="4C4C4C"/>
              </a:buClr>
              <a:buSzTx/>
            </a:pPr>
            <a:r>
              <a:rPr lang="en-US" sz="2400" dirty="0">
                <a:latin typeface="Arial" charset="0"/>
                <a:ea typeface="Arial" charset="0"/>
                <a:cs typeface="Arial" charset="0"/>
              </a:rPr>
              <a:t>Click Run</a:t>
            </a:r>
          </a:p>
          <a:p>
            <a:pPr marL="342900" indent="-342900" eaLnBrk="1" hangingPunct="1">
              <a:spcAft>
                <a:spcPts val="1800"/>
              </a:spcAft>
              <a:buClr>
                <a:srgbClr val="4C4C4C"/>
              </a:buClr>
              <a:buSzTx/>
            </a:pPr>
            <a:r>
              <a:rPr lang="en-US" sz="2400" dirty="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Quantitative v. Categorical</a:t>
            </a:r>
          </a:p>
        </p:txBody>
      </p:sp>
      <p:sp>
        <p:nvSpPr>
          <p:cNvPr id="4" name="Rectangle 3"/>
          <p:cNvSpPr>
            <a:spLocks noChangeArrowheads="1"/>
          </p:cNvSpPr>
          <p:nvPr/>
        </p:nvSpPr>
        <p:spPr bwMode="auto">
          <a:xfrm>
            <a:off x="228600" y="4969352"/>
            <a:ext cx="8610600" cy="1482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Quantitative data answers “How much?”</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Categorical data answers “Which one?”</a:t>
            </a:r>
          </a:p>
          <a:p>
            <a:pPr marL="342900" indent="-342900" eaLnBrk="1" hangingPunct="1">
              <a:spcBef>
                <a:spcPts val="500"/>
              </a:spcBef>
              <a:spcAft>
                <a:spcPts val="600"/>
              </a:spcAft>
              <a:buClr>
                <a:srgbClr val="4C4C4C"/>
              </a:buClr>
              <a:buSzTx/>
            </a:pPr>
            <a:r>
              <a:rPr lang="en-US" sz="2400" dirty="0">
                <a:latin typeface="Arial" charset="0"/>
                <a:ea typeface="Arial" charset="0"/>
                <a:cs typeface="Arial" charset="0"/>
              </a:rPr>
              <a:t>Turn to Page 6</a:t>
            </a:r>
            <a:r>
              <a:rPr lang="mr-IN" sz="2400" dirty="0">
                <a:latin typeface="Arial" charset="0"/>
                <a:ea typeface="Arial" charset="0"/>
                <a:cs typeface="Arial" charset="0"/>
              </a:rPr>
              <a:t>…</a:t>
            </a:r>
            <a:endParaRPr lang="en-US" sz="1800" dirty="0">
              <a:latin typeface="Courier New" charset="0"/>
              <a:ea typeface="Courier New" charset="0"/>
              <a:cs typeface="Courier New"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0000"/>
                    </a:ext>
                  </a:extLst>
                </a:gridCol>
                <a:gridCol w="2114550">
                  <a:extLst>
                    <a:ext uri="{9D8B030D-6E8A-4147-A177-3AD203B41FA5}">
                      <a16:colId xmlns:a16="http://schemas.microsoft.com/office/drawing/2014/main" val="20001"/>
                    </a:ext>
                  </a:extLst>
                </a:gridCol>
                <a:gridCol w="2181325">
                  <a:extLst>
                    <a:ext uri="{9D8B030D-6E8A-4147-A177-3AD203B41FA5}">
                      <a16:colId xmlns:a16="http://schemas.microsoft.com/office/drawing/2014/main" val="20002"/>
                    </a:ext>
                  </a:extLst>
                </a:gridCol>
                <a:gridCol w="2047775">
                  <a:extLst>
                    <a:ext uri="{9D8B030D-6E8A-4147-A177-3AD203B41FA5}">
                      <a16:colId xmlns:a16="http://schemas.microsoft.com/office/drawing/2014/main" val="20003"/>
                    </a:ext>
                  </a:extLst>
                </a:gridCol>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extLst>
                  <a:ext uri="{0D108BD9-81ED-4DB2-BD59-A6C34878D82A}">
                    <a16:rowId xmlns:a16="http://schemas.microsoft.com/office/drawing/2014/main" val="10000"/>
                  </a:ext>
                </a:extLst>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extLst>
                  <a:ext uri="{0D108BD9-81ED-4DB2-BD59-A6C34878D82A}">
                    <a16:rowId xmlns:a16="http://schemas.microsoft.com/office/drawing/2014/main" val="10001"/>
                  </a:ext>
                </a:extLst>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extLst>
                  <a:ext uri="{0D108BD9-81ED-4DB2-BD59-A6C34878D82A}">
                    <a16:rowId xmlns:a16="http://schemas.microsoft.com/office/drawing/2014/main" val="10002"/>
                  </a:ext>
                </a:extLst>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extLst>
                  <a:ext uri="{0D108BD9-81ED-4DB2-BD59-A6C34878D82A}">
                    <a16:rowId xmlns:a16="http://schemas.microsoft.com/office/drawing/2014/main" val="10003"/>
                  </a:ext>
                </a:extLst>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extLst>
                  <a:ext uri="{0D108BD9-81ED-4DB2-BD59-A6C34878D82A}">
                    <a16:rowId xmlns:a16="http://schemas.microsoft.com/office/drawing/2014/main" val="10004"/>
                  </a:ext>
                </a:extLst>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extLst>
                  <a:ext uri="{0D108BD9-81ED-4DB2-BD59-A6C34878D82A}">
                    <a16:rowId xmlns:a16="http://schemas.microsoft.com/office/drawing/2014/main" val="10005"/>
                  </a:ext>
                </a:extLst>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extLst>
                  <a:ext uri="{0D108BD9-81ED-4DB2-BD59-A6C34878D82A}">
                    <a16:rowId xmlns:a16="http://schemas.microsoft.com/office/drawing/2014/main" val="10006"/>
                  </a:ext>
                </a:extLst>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Extracting Lists From Tables</a:t>
            </a:r>
          </a:p>
        </p:txBody>
      </p:sp>
      <p:sp>
        <p:nvSpPr>
          <p:cNvPr id="5" name="Rectangle 4"/>
          <p:cNvSpPr/>
          <p:nvPr/>
        </p:nvSpPr>
        <p:spPr>
          <a:xfrm>
            <a:off x="139528" y="1752600"/>
            <a:ext cx="8848897" cy="4647426"/>
          </a:xfrm>
          <a:prstGeom prst="rect">
            <a:avLst/>
          </a:prstGeom>
        </p:spPr>
        <p:txBody>
          <a:bodyPr wrap="square">
            <a:spAutoFit/>
          </a:bodyPr>
          <a:lstStyle/>
          <a:p>
            <a:r>
              <a:rPr lang="en-US" dirty="0">
                <a:solidFill>
                  <a:schemeClr val="bg1"/>
                </a:solidFill>
                <a:latin typeface="Courier New" charset="0"/>
                <a:ea typeface="Courier New" charset="0"/>
                <a:cs typeface="Courier New" charset="0"/>
              </a:rPr>
              <a:t>sodium-list = </a:t>
            </a:r>
            <a:r>
              <a:rPr lang="en-US" b="1" dirty="0">
                <a:solidFill>
                  <a:schemeClr val="bg1"/>
                </a:solidFill>
                <a:latin typeface="Courier New" charset="0"/>
                <a:ea typeface="Courier New" charset="0"/>
                <a:cs typeface="Courier New" charset="0"/>
              </a:rPr>
              <a:t>extract</a:t>
            </a:r>
            <a:r>
              <a:rPr lang="en-US" dirty="0">
                <a:solidFill>
                  <a:schemeClr val="bg1"/>
                </a:solidFill>
                <a:latin typeface="Courier New" charset="0"/>
                <a:ea typeface="Courier New" charset="0"/>
                <a:cs typeface="Courier New" charset="0"/>
              </a:rPr>
              <a:t> sodium </a:t>
            </a:r>
            <a:r>
              <a:rPr lang="en-US" b="1" dirty="0">
                <a:solidFill>
                  <a:schemeClr val="bg1"/>
                </a:solidFill>
                <a:latin typeface="Courier New" charset="0"/>
                <a:ea typeface="Courier New" charset="0"/>
                <a:cs typeface="Courier New" charset="0"/>
              </a:rPr>
              <a:t>from</a:t>
            </a:r>
            <a:r>
              <a:rPr lang="en-US" dirty="0">
                <a:solidFill>
                  <a:schemeClr val="bg1"/>
                </a:solidFill>
                <a:latin typeface="Courier New" charset="0"/>
                <a:ea typeface="Courier New" charset="0"/>
                <a:cs typeface="Courier New" charset="0"/>
              </a:rPr>
              <a:t> nutrition </a:t>
            </a:r>
            <a:r>
              <a:rPr lang="en-US" b="1" dirty="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a:solidFill>
                  <a:schemeClr val="bg1"/>
                </a:solidFill>
                <a:ea typeface="Arial" charset="0"/>
                <a:cs typeface="Arial" charset="0"/>
              </a:rPr>
              <a:t>What is the type of </a:t>
            </a:r>
            <a:r>
              <a:rPr lang="en-US" dirty="0">
                <a:solidFill>
                  <a:schemeClr val="bg1"/>
                </a:solidFill>
                <a:latin typeface="Courier New" charset="0"/>
                <a:ea typeface="Courier New" charset="0"/>
                <a:cs typeface="Courier New" charset="0"/>
              </a:rPr>
              <a:t>sodium-list</a:t>
            </a:r>
            <a:r>
              <a:rPr lang="en-US" dirty="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sz="2200" dirty="0">
                <a:solidFill>
                  <a:schemeClr val="bg1"/>
                </a:solidFill>
              </a:rPr>
              <a:t>Define</a:t>
            </a:r>
            <a:r>
              <a:rPr lang="en-US" sz="2200" dirty="0">
                <a:solidFill>
                  <a:schemeClr val="bg1"/>
                </a:solidFill>
                <a:latin typeface="Courier New" charset="0"/>
                <a:ea typeface="Courier New" charset="0"/>
                <a:cs typeface="Courier New" charset="0"/>
              </a:rPr>
              <a:t> state-list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state</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presidents</a:t>
            </a:r>
            <a:endParaRPr lang="en-US" sz="2200" dirty="0">
              <a:solidFill>
                <a:schemeClr val="bg1"/>
              </a:solidFill>
            </a:endParaRP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calories-list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calories</a:t>
            </a:r>
            <a:r>
              <a:rPr lang="en-US" sz="2200" dirty="0">
                <a:solidFill>
                  <a:schemeClr val="bg1"/>
                </a:solidFill>
              </a:rPr>
              <a:t> column from nutrition</a:t>
            </a:r>
          </a:p>
          <a:p>
            <a:pPr marL="342900" indent="-342900" fontAlgn="ctr">
              <a:buFont typeface="Arial" charset="0"/>
              <a:buChar char="•"/>
            </a:pPr>
            <a:endParaRPr lang="en-US" sz="2200" dirty="0">
              <a:solidFill>
                <a:schemeClr val="bg1"/>
              </a:solidFill>
            </a:endParaRPr>
          </a:p>
          <a:p>
            <a:pPr marL="342900" indent="-342900" fontAlgn="ctr">
              <a:buFont typeface="Arial" charset="0"/>
              <a:buChar char="•"/>
            </a:pPr>
            <a:r>
              <a:rPr lang="en-US" sz="2200" dirty="0">
                <a:solidFill>
                  <a:schemeClr val="bg1"/>
                </a:solidFill>
              </a:rPr>
              <a:t>Define </a:t>
            </a:r>
            <a:r>
              <a:rPr lang="en-US" sz="2200" dirty="0">
                <a:solidFill>
                  <a:schemeClr val="bg1"/>
                </a:solidFill>
                <a:latin typeface="Courier New" charset="0"/>
                <a:ea typeface="Courier New" charset="0"/>
                <a:cs typeface="Courier New" charset="0"/>
              </a:rPr>
              <a:t>sugar-list</a:t>
            </a:r>
            <a:r>
              <a:rPr lang="en-US" sz="2200" dirty="0">
                <a:solidFill>
                  <a:schemeClr val="bg1"/>
                </a:solidFill>
              </a:rPr>
              <a:t>,  which contains the </a:t>
            </a:r>
            <a:r>
              <a:rPr lang="en-US" sz="2200" dirty="0">
                <a:solidFill>
                  <a:schemeClr val="bg1"/>
                </a:solidFill>
                <a:latin typeface="Courier New" charset="0"/>
                <a:ea typeface="Courier New" charset="0"/>
                <a:cs typeface="Courier New" charset="0"/>
              </a:rPr>
              <a:t>sugar</a:t>
            </a:r>
            <a:r>
              <a:rPr lang="en-US" sz="2200" dirty="0">
                <a:solidFill>
                  <a:schemeClr val="bg1"/>
                </a:solidFill>
              </a:rPr>
              <a:t> column from </a:t>
            </a:r>
            <a:r>
              <a:rPr lang="en-US" sz="2200" dirty="0">
                <a:solidFill>
                  <a:schemeClr val="bg1"/>
                </a:solidFill>
                <a:latin typeface="Courier New" charset="0"/>
                <a:ea typeface="Courier New" charset="0"/>
                <a:cs typeface="Courier New" charset="0"/>
              </a:rPr>
              <a:t>nutrition</a:t>
            </a:r>
            <a:endParaRPr lang="en-US" sz="2200" dirty="0">
              <a:solidFill>
                <a:schemeClr val="bg1"/>
              </a:solidFill>
            </a:endParaRPr>
          </a:p>
          <a:p>
            <a:endParaRPr lang="en-US" dirty="0">
              <a:solidFill>
                <a:schemeClr val="bg1"/>
              </a:solidFill>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4" name="Rectangle 3"/>
          <p:cNvSpPr/>
          <p:nvPr/>
        </p:nvSpPr>
        <p:spPr>
          <a:xfrm>
            <a:off x="5176995" y="24869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fade">
                                      <p:cBhvr>
                                        <p:cTn id="3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Scatterplots</a:t>
            </a:r>
          </a:p>
        </p:txBody>
      </p:sp>
      <p:sp>
        <p:nvSpPr>
          <p:cNvPr id="5" name="Rectangle 4"/>
          <p:cNvSpPr/>
          <p:nvPr/>
        </p:nvSpPr>
        <p:spPr>
          <a:xfrm>
            <a:off x="223751" y="2362200"/>
            <a:ext cx="8848897" cy="1846659"/>
          </a:xfrm>
          <a:prstGeom prst="rect">
            <a:avLst/>
          </a:prstGeom>
        </p:spPr>
        <p:txBody>
          <a:bodyPr wrap="square">
            <a:spAutoFit/>
          </a:bodyPr>
          <a:lstStyle/>
          <a:p>
            <a:r>
              <a:rPr lang="en-US" sz="1900" b="1" dirty="0">
                <a:solidFill>
                  <a:schemeClr val="accent1"/>
                </a:solidFill>
                <a:latin typeface="Courier New" charset="0"/>
                <a:ea typeface="Courier New" charset="0"/>
                <a:cs typeface="Courier New" charset="0"/>
              </a:rPr>
              <a:t># scatter-plot :: List&lt;Number&gt; List&lt;Number&gt; </a:t>
            </a:r>
            <a:r>
              <a:rPr lang="en-US" sz="1900" b="1" dirty="0">
                <a:solidFill>
                  <a:schemeClr val="accent1"/>
                </a:solidFill>
                <a:latin typeface="Courier New" charset="0"/>
                <a:ea typeface="Courier New" charset="0"/>
                <a:cs typeface="Courier New" charset="0"/>
                <a:sym typeface="Wingdings"/>
              </a:rPr>
              <a:t> Series</a:t>
            </a:r>
            <a:endParaRPr lang="en-US" sz="1900" b="1" dirty="0">
              <a:solidFill>
                <a:schemeClr val="accent1"/>
              </a:solidFill>
              <a:latin typeface="Courier New" charset="0"/>
              <a:ea typeface="Courier New" charset="0"/>
              <a:cs typeface="Courier New" charset="0"/>
            </a:endParaRPr>
          </a:p>
          <a:p>
            <a:r>
              <a:rPr lang="en-US" sz="1900" b="1" dirty="0">
                <a:solidFill>
                  <a:schemeClr val="bg1"/>
                </a:solidFill>
              </a:rPr>
              <a:t> </a:t>
            </a:r>
            <a:r>
              <a:rPr lang="en-US" sz="1900" b="1" dirty="0">
                <a:solidFill>
                  <a:schemeClr val="bg1"/>
                </a:solidFill>
                <a:latin typeface="Courier New" charset="0"/>
                <a:ea typeface="Courier New" charset="0"/>
                <a:cs typeface="Courier New" charset="0"/>
              </a:rPr>
              <a:t>sugar-v-calories = scatter-plot(calories-list, sugar-list)</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 </a:t>
            </a:r>
          </a:p>
          <a:p>
            <a:endParaRPr lang="en-US" sz="1900" dirty="0">
              <a:solidFill>
                <a:schemeClr val="bg1"/>
              </a:solidFill>
              <a:latin typeface="Courier New" charset="0"/>
              <a:ea typeface="Courier New" charset="0"/>
              <a:cs typeface="Courier New" charset="0"/>
            </a:endParaRPr>
          </a:p>
          <a:p>
            <a:r>
              <a:rPr lang="en-US" sz="1900" dirty="0">
                <a:solidFill>
                  <a:schemeClr val="bg1"/>
                </a:solidFill>
                <a:latin typeface="Courier New" charset="0"/>
                <a:ea typeface="Courier New" charset="0"/>
                <a:cs typeface="Courier New" charset="0"/>
              </a:rPr>
              <a:t>plot1 = draw-plot(“Sugar v. Calories”, sugar-v-calories)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a:latin typeface="Arial" charset="0"/>
                <a:ea typeface="Arial" charset="0"/>
                <a:cs typeface="Arial" charset="0"/>
              </a:rPr>
              <a:t>- Write your answer on Page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10000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a:latin typeface="Arial" charset="0"/>
                <a:ea typeface="Arial" charset="0"/>
                <a:cs typeface="Arial" charset="0"/>
              </a:rPr>
              <a:t>You can find your own (</a:t>
            </a:r>
            <a:r>
              <a:rPr lang="en-US" sz="1800" dirty="0" err="1">
                <a:latin typeface="Arial" charset="0"/>
                <a:ea typeface="Arial" charset="0"/>
                <a:cs typeface="Arial" charset="0"/>
              </a:rPr>
              <a:t>data.gov</a:t>
            </a:r>
            <a:r>
              <a:rPr lang="en-US" sz="18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What question do you have about this dataset?</a:t>
            </a:r>
          </a:p>
          <a:p>
            <a:pPr marL="342900" indent="-342900" eaLnBrk="1" hangingPunct="1">
              <a:spcAft>
                <a:spcPts val="1800"/>
              </a:spcAft>
              <a:buClr>
                <a:srgbClr val="4C4C4C"/>
              </a:buClr>
              <a:buSzTx/>
            </a:pPr>
            <a:r>
              <a:rPr lang="en-US" sz="2000" dirty="0">
                <a:latin typeface="Arial" charset="0"/>
                <a:ea typeface="Arial" charset="0"/>
                <a:cs typeface="Arial" charset="0"/>
              </a:rPr>
              <a:t>Open and Save a Copy of the </a:t>
            </a:r>
            <a:r>
              <a:rPr lang="en-US" sz="2000" b="1" dirty="0">
                <a:latin typeface="Arial" charset="0"/>
                <a:ea typeface="Arial" charset="0"/>
                <a:cs typeface="Arial" charset="0"/>
              </a:rPr>
              <a:t>Starter File </a:t>
            </a:r>
            <a:r>
              <a:rPr lang="en-US" sz="2000" dirty="0">
                <a:latin typeface="Arial" charset="0"/>
                <a:ea typeface="Arial" charset="0"/>
                <a:cs typeface="Arial" charset="0"/>
              </a:rPr>
              <a:t>and </a:t>
            </a:r>
            <a:r>
              <a:rPr lang="en-US" sz="2000" b="1" dirty="0">
                <a:latin typeface="Arial" charset="0"/>
                <a:ea typeface="Arial" charset="0"/>
                <a:cs typeface="Arial" charset="0"/>
              </a:rPr>
              <a:t>Final Report</a:t>
            </a:r>
            <a:r>
              <a:rPr lang="en-US" sz="2000" dirty="0">
                <a:latin typeface="Arial" charset="0"/>
                <a:ea typeface="Arial" charset="0"/>
                <a:cs typeface="Arial" charset="0"/>
              </a:rPr>
              <a:t> for your dataset</a:t>
            </a:r>
            <a:endParaRPr lang="en-US" sz="2000" b="1" dirty="0">
              <a:latin typeface="Arial" charset="0"/>
              <a:ea typeface="Arial" charset="0"/>
              <a:cs typeface="Arial" charset="0"/>
            </a:endParaRPr>
          </a:p>
          <a:p>
            <a:pPr marL="342900" indent="-342900" eaLnBrk="1" hangingPunct="1">
              <a:lnSpc>
                <a:spcPct val="200000"/>
              </a:lnSpc>
              <a:spcAft>
                <a:spcPts val="1800"/>
              </a:spcAft>
              <a:buClr>
                <a:srgbClr val="4C4C4C"/>
              </a:buClr>
              <a:buSzTx/>
            </a:pPr>
            <a:r>
              <a:rPr lang="en-US" sz="2000" dirty="0">
                <a:latin typeface="Arial" charset="0"/>
                <a:ea typeface="Arial" charset="0"/>
                <a:cs typeface="Arial" charset="0"/>
              </a:rPr>
              <a:t>Complete Questions 1-3 in your Project Report</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does “Beta” mean?</a:t>
            </a:r>
          </a:p>
        </p:txBody>
      </p:sp>
      <p:sp>
        <p:nvSpPr>
          <p:cNvPr id="18434" name="Content Placeholder 2"/>
          <p:cNvSpPr>
            <a:spLocks noGrp="1"/>
          </p:cNvSpPr>
          <p:nvPr>
            <p:ph idx="1"/>
          </p:nvPr>
        </p:nvSpPr>
        <p:spPr/>
        <p:txBody>
          <a:bodyPr/>
          <a:lstStyle/>
          <a:p>
            <a:pPr>
              <a:lnSpc>
                <a:spcPct val="200000"/>
              </a:lnSpc>
            </a:pPr>
            <a:r>
              <a:rPr lang="en-US" altLang="en-US" dirty="0">
                <a:ea typeface="ＭＳ Ｐゴシック" charset="-128"/>
                <a:cs typeface="Helvetica" charset="0"/>
              </a:rPr>
              <a:t>It’s not polished</a:t>
            </a:r>
          </a:p>
          <a:p>
            <a:pPr>
              <a:lnSpc>
                <a:spcPct val="200000"/>
              </a:lnSpc>
            </a:pPr>
            <a:r>
              <a:rPr lang="en-US" altLang="en-US" dirty="0">
                <a:ea typeface="ＭＳ Ｐゴシック" charset="-128"/>
                <a:cs typeface="Helvetica" charset="0"/>
              </a:rPr>
              <a:t>Some activities won’t land</a:t>
            </a:r>
          </a:p>
          <a:p>
            <a:pPr>
              <a:lnSpc>
                <a:spcPct val="200000"/>
              </a:lnSpc>
            </a:pPr>
            <a:r>
              <a:rPr lang="en-US" altLang="en-US" dirty="0">
                <a:ea typeface="ＭＳ Ｐゴシック" charset="-128"/>
                <a:cs typeface="Helvetica" charset="0"/>
              </a:rPr>
              <a:t>Some explanations will be awful</a:t>
            </a:r>
          </a:p>
          <a:p>
            <a:pPr>
              <a:lnSpc>
                <a:spcPct val="200000"/>
              </a:lnSpc>
            </a:pPr>
            <a:r>
              <a:rPr lang="en-US" altLang="en-US" b="1" dirty="0">
                <a:ea typeface="ＭＳ Ｐゴシック" charset="-128"/>
                <a:cs typeface="Helvetica" charset="0"/>
              </a:rPr>
              <a:t>You</a:t>
            </a:r>
            <a:r>
              <a:rPr lang="en-US" altLang="en-US" dirty="0">
                <a:ea typeface="ＭＳ Ｐゴシック" charset="-128"/>
                <a:cs typeface="Helvetica" charset="0"/>
              </a:rPr>
              <a:t> will set the direction for the course</a:t>
            </a:r>
            <a:endParaRPr lang="en-US" altLang="en-US" i="1" dirty="0">
              <a:ea typeface="ＭＳ Ｐゴシック" charset="-128"/>
              <a:cs typeface="Helvetica"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B48F-4DB9-482B-A1C2-6528C497E062}"/>
              </a:ext>
            </a:extLst>
          </p:cNvPr>
          <p:cNvSpPr>
            <a:spLocks noGrp="1"/>
          </p:cNvSpPr>
          <p:nvPr>
            <p:ph type="title"/>
          </p:nvPr>
        </p:nvSpPr>
        <p:spPr/>
        <p:txBody>
          <a:bodyPr/>
          <a:lstStyle/>
          <a:p>
            <a:r>
              <a:rPr lang="en-US" dirty="0"/>
              <a:t>Review - Contracts</a:t>
            </a:r>
          </a:p>
        </p:txBody>
      </p:sp>
      <p:sp>
        <p:nvSpPr>
          <p:cNvPr id="3" name="Content Placeholder 2">
            <a:extLst>
              <a:ext uri="{FF2B5EF4-FFF2-40B4-BE49-F238E27FC236}">
                <a16:creationId xmlns:a16="http://schemas.microsoft.com/office/drawing/2014/main" id="{6FD20449-D29D-4092-9DEC-52BEA63D7E7E}"/>
              </a:ext>
            </a:extLst>
          </p:cNvPr>
          <p:cNvSpPr>
            <a:spLocks noGrp="1"/>
          </p:cNvSpPr>
          <p:nvPr>
            <p:ph idx="1"/>
          </p:nvPr>
        </p:nvSpPr>
        <p:spPr/>
        <p:txBody>
          <a:bodyPr/>
          <a:lstStyle/>
          <a:p>
            <a:r>
              <a:rPr lang="en-US" dirty="0"/>
              <a:t>What would be a plausible name for </a:t>
            </a:r>
            <a:r>
              <a:rPr lang="en-US"/>
              <a:t>each contract?</a:t>
            </a:r>
            <a:endParaRPr lang="en-US" dirty="0"/>
          </a:p>
          <a:p>
            <a:pPr marL="0" indent="0">
              <a:buNone/>
            </a:pPr>
            <a:r>
              <a:rPr lang="en-US" dirty="0"/>
              <a:t># … :: Number, Number -&gt; Number</a:t>
            </a:r>
          </a:p>
          <a:p>
            <a:pPr marL="0" indent="0">
              <a:buNone/>
            </a:pPr>
            <a:r>
              <a:rPr lang="en-US" dirty="0"/>
              <a:t># … :: Number  -&gt; Number</a:t>
            </a:r>
          </a:p>
          <a:p>
            <a:pPr marL="0" indent="0">
              <a:buNone/>
            </a:pPr>
            <a:r>
              <a:rPr lang="en-US" dirty="0"/>
              <a:t># … :: String, Series -&gt; Image</a:t>
            </a:r>
          </a:p>
          <a:p>
            <a:pPr marL="0" indent="0">
              <a:buNone/>
            </a:pPr>
            <a:r>
              <a:rPr lang="en-US" dirty="0"/>
              <a:t># … :: String, String -&gt; Number</a:t>
            </a:r>
          </a:p>
          <a:p>
            <a:endParaRPr lang="en-US" dirty="0"/>
          </a:p>
        </p:txBody>
      </p:sp>
      <p:sp>
        <p:nvSpPr>
          <p:cNvPr id="4" name="Footer Placeholder 3">
            <a:extLst>
              <a:ext uri="{FF2B5EF4-FFF2-40B4-BE49-F238E27FC236}">
                <a16:creationId xmlns:a16="http://schemas.microsoft.com/office/drawing/2014/main" id="{65FF2453-BB84-44C9-8085-70CA4189813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147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4254-ECC5-42E1-840D-123F5C791085}"/>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AF921499-5578-4BD9-82DC-2B605310D53C}"/>
              </a:ext>
            </a:extLst>
          </p:cNvPr>
          <p:cNvSpPr>
            <a:spLocks noGrp="1"/>
          </p:cNvSpPr>
          <p:nvPr>
            <p:ph idx="1"/>
          </p:nvPr>
        </p:nvSpPr>
        <p:spPr/>
        <p:txBody>
          <a:bodyPr/>
          <a:lstStyle/>
          <a:p>
            <a:r>
              <a:rPr lang="en-US" dirty="0"/>
              <a:t>Write an example of using the following functions</a:t>
            </a:r>
          </a:p>
          <a:p>
            <a:pPr marL="0" indent="0">
              <a:buNone/>
            </a:pPr>
            <a:r>
              <a:rPr lang="en-US" sz="2200" dirty="0">
                <a:latin typeface="Consolas" panose="020B0609020204030204" pitchFamily="49" charset="0"/>
              </a:rPr>
              <a:t># pick-flavor  :: String, String, String -&gt; Image</a:t>
            </a:r>
          </a:p>
          <a:p>
            <a:pPr marL="0" indent="0">
              <a:buNone/>
            </a:pPr>
            <a:r>
              <a:rPr lang="en-US" sz="2200" dirty="0">
                <a:latin typeface="Consolas" panose="020B0609020204030204" pitchFamily="49" charset="0"/>
              </a:rPr>
              <a:t># show-score   :: String, Number -&gt; Image</a:t>
            </a:r>
          </a:p>
          <a:p>
            <a:pPr marL="0" indent="0">
              <a:buNone/>
            </a:pPr>
            <a:r>
              <a:rPr lang="en-US" sz="2200" dirty="0">
                <a:latin typeface="Consolas" panose="020B0609020204030204" pitchFamily="49" charset="0"/>
              </a:rPr>
              <a:t># message-cost :: String -&gt; Number</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4A1006FE-6756-4E97-9763-2851AB1B15F1}"/>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802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D956-D8E4-41FA-BF87-8484A5758332}"/>
              </a:ext>
            </a:extLst>
          </p:cNvPr>
          <p:cNvSpPr>
            <a:spLocks noGrp="1"/>
          </p:cNvSpPr>
          <p:nvPr>
            <p:ph type="title"/>
          </p:nvPr>
        </p:nvSpPr>
        <p:spPr/>
        <p:txBody>
          <a:bodyPr/>
          <a:lstStyle/>
          <a:p>
            <a:r>
              <a:rPr lang="en-US" dirty="0"/>
              <a:t>Review Contracts</a:t>
            </a:r>
          </a:p>
        </p:txBody>
      </p:sp>
      <p:sp>
        <p:nvSpPr>
          <p:cNvPr id="3" name="Content Placeholder 2">
            <a:extLst>
              <a:ext uri="{FF2B5EF4-FFF2-40B4-BE49-F238E27FC236}">
                <a16:creationId xmlns:a16="http://schemas.microsoft.com/office/drawing/2014/main" id="{8DA680A6-9379-45D5-AE93-6548AF16672B}"/>
              </a:ext>
            </a:extLst>
          </p:cNvPr>
          <p:cNvSpPr>
            <a:spLocks noGrp="1"/>
          </p:cNvSpPr>
          <p:nvPr>
            <p:ph idx="1"/>
          </p:nvPr>
        </p:nvSpPr>
        <p:spPr/>
        <p:txBody>
          <a:bodyPr/>
          <a:lstStyle/>
          <a:p>
            <a:r>
              <a:rPr lang="en-US" dirty="0"/>
              <a:t>Given an application write the name and domain</a:t>
            </a:r>
          </a:p>
          <a:p>
            <a:pPr marL="0" indent="0">
              <a:buNone/>
            </a:pPr>
            <a:r>
              <a:rPr lang="en-US" dirty="0">
                <a:latin typeface="Consolas" panose="020B0609020204030204" pitchFamily="49" charset="0"/>
              </a:rPr>
              <a:t>mystery(10, “happy”)</a:t>
            </a:r>
          </a:p>
          <a:p>
            <a:pPr marL="0" indent="0">
              <a:buNone/>
            </a:pPr>
            <a:r>
              <a:rPr lang="en-US" dirty="0">
                <a:latin typeface="Consolas" panose="020B0609020204030204" pitchFamily="49" charset="0"/>
              </a:rPr>
              <a:t>show-score(“Red Sox”, “Cardinals”, 5, 5)</a:t>
            </a:r>
          </a:p>
          <a:p>
            <a:pPr marL="0" indent="0">
              <a:buNone/>
            </a:pPr>
            <a:r>
              <a:rPr lang="en-US" dirty="0">
                <a:latin typeface="Consolas" panose="020B0609020204030204" pitchFamily="49" charset="0"/>
              </a:rPr>
              <a:t>combine-lists([list: 1, 2], [list: 3, 4])</a:t>
            </a:r>
          </a:p>
          <a:p>
            <a:pPr marL="0" indent="0">
              <a:buNone/>
            </a:pPr>
            <a:r>
              <a:rPr lang="en-US" dirty="0">
                <a:latin typeface="Consolas" panose="020B0609020204030204" pitchFamily="49" charset="0"/>
              </a:rPr>
              <a:t>mad-lib([list: “cat”, “snake”], </a:t>
            </a:r>
          </a:p>
          <a:p>
            <a:pPr marL="0" indent="0">
              <a:buNone/>
            </a:pPr>
            <a:r>
              <a:rPr lang="en-US" dirty="0">
                <a:latin typeface="Consolas" panose="020B0609020204030204" pitchFamily="49" charset="0"/>
              </a:rPr>
              <a:t>  [list: “angry”, “sad”, “happy”])</a:t>
            </a:r>
          </a:p>
          <a:p>
            <a:endParaRPr lang="en-US" dirty="0"/>
          </a:p>
        </p:txBody>
      </p:sp>
      <p:sp>
        <p:nvSpPr>
          <p:cNvPr id="4" name="Footer Placeholder 3">
            <a:extLst>
              <a:ext uri="{FF2B5EF4-FFF2-40B4-BE49-F238E27FC236}">
                <a16:creationId xmlns:a16="http://schemas.microsoft.com/office/drawing/2014/main" id="{708E485D-22F8-485F-9DE2-84BE13F954ED}"/>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3581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4DDC-5CDB-4F54-8809-F106EEDBA324}"/>
              </a:ext>
            </a:extLst>
          </p:cNvPr>
          <p:cNvSpPr>
            <a:spLocks noGrp="1"/>
          </p:cNvSpPr>
          <p:nvPr>
            <p:ph type="title"/>
          </p:nvPr>
        </p:nvSpPr>
        <p:spPr/>
        <p:txBody>
          <a:bodyPr/>
          <a:lstStyle/>
          <a:p>
            <a:r>
              <a:rPr lang="en-US" dirty="0"/>
              <a:t>Review -  scatter-plot contract</a:t>
            </a:r>
          </a:p>
        </p:txBody>
      </p:sp>
      <p:sp>
        <p:nvSpPr>
          <p:cNvPr id="3" name="Content Placeholder 2">
            <a:extLst>
              <a:ext uri="{FF2B5EF4-FFF2-40B4-BE49-F238E27FC236}">
                <a16:creationId xmlns:a16="http://schemas.microsoft.com/office/drawing/2014/main" id="{394114E3-2494-4EA9-BA93-90C5BF643193}"/>
              </a:ext>
            </a:extLst>
          </p:cNvPr>
          <p:cNvSpPr>
            <a:spLocks noGrp="1"/>
          </p:cNvSpPr>
          <p:nvPr>
            <p:ph idx="1"/>
          </p:nvPr>
        </p:nvSpPr>
        <p:spPr/>
        <p:txBody>
          <a:bodyPr/>
          <a:lstStyle/>
          <a:p>
            <a:r>
              <a:rPr lang="en-US" dirty="0"/>
              <a:t>Review scatter-plot contract</a:t>
            </a:r>
          </a:p>
          <a:p>
            <a:pPr marL="0" indent="0">
              <a:buNone/>
            </a:pPr>
            <a:r>
              <a:rPr lang="en-US" sz="2200" dirty="0">
                <a:latin typeface="Consolas" panose="020B0609020204030204" pitchFamily="49" charset="0"/>
              </a:rPr>
              <a:t># scatter-plot :: List&lt;Number&gt;, List&lt;Number&gt; -&gt; Series</a:t>
            </a:r>
          </a:p>
          <a:p>
            <a:r>
              <a:rPr lang="en-US" dirty="0">
                <a:latin typeface="Arial" panose="020B0604020202020204" pitchFamily="34" charset="0"/>
                <a:cs typeface="Arial" panose="020B0604020202020204" pitchFamily="34" charset="0"/>
              </a:rPr>
              <a:t>Review workflow for scatter plot</a:t>
            </a:r>
          </a:p>
          <a:p>
            <a:pPr lvl="1"/>
            <a:r>
              <a:rPr lang="en-US" dirty="0">
                <a:latin typeface="Arial" panose="020B0604020202020204" pitchFamily="34" charset="0"/>
                <a:cs typeface="Arial" panose="020B0604020202020204" pitchFamily="34" charset="0"/>
              </a:rPr>
              <a:t>extract x-axis list</a:t>
            </a:r>
          </a:p>
          <a:p>
            <a:pPr lvl="1"/>
            <a:r>
              <a:rPr lang="en-US" dirty="0">
                <a:latin typeface="Arial" panose="020B0604020202020204" pitchFamily="34" charset="0"/>
                <a:cs typeface="Arial" panose="020B0604020202020204" pitchFamily="34" charset="0"/>
              </a:rPr>
              <a:t>extract y-axis list</a:t>
            </a:r>
          </a:p>
          <a:p>
            <a:pPr lvl="1"/>
            <a:r>
              <a:rPr lang="en-US" dirty="0">
                <a:latin typeface="Arial" panose="020B0604020202020204" pitchFamily="34" charset="0"/>
                <a:cs typeface="Arial" panose="020B0604020202020204" pitchFamily="34" charset="0"/>
              </a:rPr>
              <a:t>produce scatter-plot data series</a:t>
            </a:r>
          </a:p>
          <a:p>
            <a:pPr lvl="1"/>
            <a:r>
              <a:rPr lang="en-US" dirty="0">
                <a:latin typeface="Arial" panose="020B0604020202020204" pitchFamily="34" charset="0"/>
                <a:cs typeface="Arial" panose="020B0604020202020204" pitchFamily="34" charset="0"/>
              </a:rPr>
              <a:t>display scatter-plot with draw-plot</a:t>
            </a:r>
          </a:p>
        </p:txBody>
      </p:sp>
      <p:sp>
        <p:nvSpPr>
          <p:cNvPr id="4" name="Footer Placeholder 3">
            <a:extLst>
              <a:ext uri="{FF2B5EF4-FFF2-40B4-BE49-F238E27FC236}">
                <a16:creationId xmlns:a16="http://schemas.microsoft.com/office/drawing/2014/main" id="{06DFAAFA-659D-48D1-BE53-9E3B1922FB69}"/>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239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Practice with scatter-plot</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p:txBody>
          <a:bodyPr/>
          <a:lstStyle/>
          <a:p>
            <a:pPr marL="0" indent="0">
              <a:buNone/>
            </a:pPr>
            <a:r>
              <a:rPr lang="en-US" dirty="0"/>
              <a:t>Yesterday we wondered if there the serving size of the food item was producing inaccurate results.</a:t>
            </a:r>
          </a:p>
          <a:p>
            <a:pPr marL="0" indent="0">
              <a:buNone/>
            </a:pPr>
            <a:endParaRPr lang="en-US" dirty="0"/>
          </a:p>
          <a:p>
            <a:pPr marL="0" indent="0">
              <a:buNone/>
            </a:pPr>
            <a:r>
              <a:rPr lang="en-US" dirty="0"/>
              <a:t>Use the nutrition table to examine whether there is a relationship between the serving size and another column. </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508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839200" cy="427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Let’s go through the code together</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What new functions do you see here?</a:t>
            </a:r>
          </a:p>
          <a:p>
            <a:pPr marL="342900" indent="-342900">
              <a:buClr>
                <a:schemeClr val="bg1"/>
              </a:buClr>
            </a:pPr>
            <a:r>
              <a:rPr lang="en-US" altLang="en-US" sz="2400" dirty="0">
                <a:latin typeface="Arial" charset="0"/>
                <a:ea typeface="Arial" charset="0"/>
                <a:cs typeface="Arial" charset="0"/>
              </a:rPr>
              <a:t>What are their contracts?</a:t>
            </a:r>
            <a:endParaRPr 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Practice reading your charts on Page 11</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152400" y="4318337"/>
            <a:ext cx="9525000" cy="101566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 bar-chart :: List&lt;String&gt;, List&lt;Number&gt; -&gt; Series</a:t>
            </a:r>
          </a:p>
          <a:p>
            <a:r>
              <a:rPr lang="en-US" sz="2000" dirty="0">
                <a:solidFill>
                  <a:schemeClr val="accent1"/>
                </a:solidFill>
                <a:latin typeface="Courier New" charset="0"/>
                <a:ea typeface="Courier New" charset="0"/>
                <a:cs typeface="Courier New" charset="0"/>
              </a:rPr>
              <a:t># pie-chart :: List&lt;String&gt;, List&lt;Number&gt; -&gt; Series</a:t>
            </a:r>
          </a:p>
          <a:p>
            <a:endParaRPr lang="en-US" sz="2000" dirty="0"/>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76400"/>
            <a:ext cx="8610600" cy="44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Turn to Page 12</a:t>
            </a:r>
            <a:r>
              <a:rPr lang="mr-IN" altLang="en-US" sz="2200" dirty="0">
                <a:latin typeface="Arial" charset="0"/>
                <a:ea typeface="Arial" charset="0"/>
                <a:cs typeface="Arial" charset="0"/>
              </a:rPr>
              <a:t>…</a:t>
            </a:r>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What’s different about this bar chart?</a:t>
            </a:r>
          </a:p>
          <a:p>
            <a:r>
              <a:rPr lang="en-US" sz="2200" dirty="0">
                <a:solidFill>
                  <a:schemeClr val="accent1"/>
                </a:solidFill>
                <a:latin typeface="Courier New" charset="0"/>
                <a:ea typeface="Courier New" charset="0"/>
                <a:cs typeface="Courier New" charset="0"/>
              </a:rPr>
              <a:t># </a:t>
            </a:r>
            <a:r>
              <a:rPr lang="en-US" sz="2200" dirty="0" err="1">
                <a:solidFill>
                  <a:schemeClr val="accent1"/>
                </a:solidFill>
                <a:latin typeface="Courier New" charset="0"/>
                <a:ea typeface="Courier New" charset="0"/>
                <a:cs typeface="Courier New" charset="0"/>
              </a:rPr>
              <a:t>freq</a:t>
            </a:r>
            <a:r>
              <a:rPr lang="en-US" sz="2200" dirty="0">
                <a:solidFill>
                  <a:schemeClr val="accent1"/>
                </a:solidFill>
                <a:latin typeface="Courier New" charset="0"/>
                <a:ea typeface="Courier New" charset="0"/>
                <a:cs typeface="Courier New" charset="0"/>
              </a:rPr>
              <a:t>-bar-chart :: List&lt;String&gt; -&gt; Series</a:t>
            </a:r>
          </a:p>
          <a:p>
            <a:endParaRPr lang="en-US" altLang="en-US" sz="2200" dirty="0">
              <a:latin typeface="Arial" charset="0"/>
              <a:ea typeface="Arial" charset="0"/>
              <a:cs typeface="Arial" charset="0"/>
            </a:endParaRP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party</a:t>
            </a:r>
            <a:r>
              <a:rPr lang="en-US" altLang="en-US" sz="2200" dirty="0">
                <a:latin typeface="Arial" charset="0"/>
                <a:ea typeface="Arial" charset="0"/>
                <a:cs typeface="Arial" charset="0"/>
              </a:rPr>
              <a:t> column in the </a:t>
            </a:r>
            <a:r>
              <a:rPr lang="en-US" altLang="en-US" sz="2200" dirty="0">
                <a:latin typeface="Courier New" charset="0"/>
                <a:ea typeface="Courier New" charset="0"/>
                <a:cs typeface="Courier New" charset="0"/>
              </a:rPr>
              <a:t>presidents</a:t>
            </a:r>
            <a:r>
              <a:rPr lang="en-US" altLang="en-US" sz="2200" dirty="0">
                <a:latin typeface="Arial" charset="0"/>
                <a:ea typeface="Arial" charset="0"/>
                <a:cs typeface="Arial" charset="0"/>
              </a:rPr>
              <a:t> 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Create a frequency chart chart for the </a:t>
            </a:r>
            <a:r>
              <a:rPr lang="en-US" altLang="en-US" sz="2200" dirty="0">
                <a:latin typeface="Courier New" charset="0"/>
                <a:ea typeface="Courier New" charset="0"/>
                <a:cs typeface="Courier New" charset="0"/>
              </a:rPr>
              <a:t>continent </a:t>
            </a:r>
            <a:r>
              <a:rPr lang="en-US" altLang="en-US" sz="2200" dirty="0">
                <a:latin typeface="Arial" charset="0"/>
                <a:ea typeface="Arial" charset="0"/>
                <a:cs typeface="Arial" charset="0"/>
              </a:rPr>
              <a:t>column in the </a:t>
            </a:r>
            <a:r>
              <a:rPr lang="en-US" altLang="en-US" sz="2200" dirty="0">
                <a:latin typeface="Courier New" charset="0"/>
                <a:ea typeface="Courier New" charset="0"/>
                <a:cs typeface="Courier New" charset="0"/>
              </a:rPr>
              <a:t>countries </a:t>
            </a:r>
            <a:r>
              <a:rPr lang="en-US" altLang="en-US" sz="2200" dirty="0">
                <a:latin typeface="Arial" charset="0"/>
                <a:ea typeface="Arial" charset="0"/>
                <a:cs typeface="Arial" charset="0"/>
              </a:rPr>
              <a:t>dataset.</a:t>
            </a:r>
          </a:p>
          <a:p>
            <a:pPr marL="342900" indent="-342900" eaLnBrk="1" hangingPunct="1">
              <a:spcAft>
                <a:spcPts val="1800"/>
              </a:spcAft>
              <a:buClr>
                <a:srgbClr val="4C4C4C"/>
              </a:buClr>
              <a:buSzTx/>
            </a:pPr>
            <a:r>
              <a:rPr lang="en-US" altLang="en-US" sz="2200" dirty="0">
                <a:latin typeface="Arial" charset="0"/>
                <a:ea typeface="Arial" charset="0"/>
                <a:cs typeface="Arial" charset="0"/>
              </a:rPr>
              <a:t>For more practice reading charts, complete Pages 13-16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Visualizing Your Dataset</a:t>
            </a:r>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Open your Final Project files (code and report)</a:t>
            </a:r>
          </a:p>
          <a:p>
            <a:pPr marL="234950" indent="-217488" fontAlgn="ctr">
              <a:buClr>
                <a:schemeClr val="bg1"/>
              </a:buClr>
            </a:pPr>
            <a:endParaRPr lang="en-US" sz="2200" dirty="0"/>
          </a:p>
          <a:p>
            <a:pPr marL="234950" indent="-217488" fontAlgn="ctr">
              <a:buClr>
                <a:schemeClr val="bg1"/>
              </a:buClr>
            </a:pPr>
            <a:r>
              <a:rPr lang="en-US" sz="2200" dirty="0"/>
              <a:t>Use the new visualization functions you’ve just learned to work with </a:t>
            </a:r>
            <a:r>
              <a:rPr lang="en-US" sz="2200" b="1" dirty="0"/>
              <a:t>your</a:t>
            </a:r>
            <a:r>
              <a:rPr lang="en-US" sz="2200" dirty="0"/>
              <a:t> dataset.</a:t>
            </a:r>
          </a:p>
          <a:p>
            <a:pPr marL="234950" indent="-217488" fontAlgn="ctr">
              <a:buClr>
                <a:schemeClr val="bg1"/>
              </a:buClr>
            </a:pPr>
            <a:endParaRPr lang="en-US" sz="2200" dirty="0"/>
          </a:p>
          <a:p>
            <a:pPr marL="234950" indent="-217488" fontAlgn="ctr">
              <a:buClr>
                <a:schemeClr val="bg1"/>
              </a:buClr>
            </a:pPr>
            <a:r>
              <a:rPr lang="en-US" sz="2200" dirty="0"/>
              <a:t>Answer Questions 5 and 6</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Unit </a:t>
            </a:r>
            <a:r>
              <a:rPr lang="en-US" dirty="0"/>
              <a:t>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is Data Science?</a:t>
            </a:r>
          </a:p>
        </p:txBody>
      </p:sp>
      <p:sp>
        <p:nvSpPr>
          <p:cNvPr id="4" name="Content Placeholder 3"/>
          <p:cNvSpPr>
            <a:spLocks noGrp="1"/>
          </p:cNvSpPr>
          <p:nvPr>
            <p:ph idx="1"/>
          </p:nvPr>
        </p:nvSpPr>
        <p:spPr/>
        <p:txBody>
          <a:bodyPr/>
          <a:lstStyle/>
          <a:p>
            <a:endParaRPr lang="en-US"/>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819275"/>
            <a:ext cx="8610600"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4970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 Dataset: </a:t>
            </a:r>
            <a:r>
              <a:rPr lang="en-US" dirty="0">
                <a:latin typeface="Courier New" charset="0"/>
                <a:ea typeface="Courier New" charset="0"/>
                <a:cs typeface="Courier New" charset="0"/>
              </a:rPr>
              <a:t>Countries</a:t>
            </a: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3 Starter File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a:latin typeface="Arial" charset="0"/>
                <a:ea typeface="Arial" charset="0"/>
                <a:cs typeface="Arial" charset="0"/>
              </a:rPr>
              <a:t>Review: </a:t>
            </a:r>
          </a:p>
          <a:p>
            <a:pPr marL="1085850" lvl="1" indent="-342900" eaLnBrk="1" hangingPunct="1">
              <a:spcAft>
                <a:spcPts val="1800"/>
              </a:spcAft>
              <a:buClr>
                <a:srgbClr val="4C4C4C"/>
              </a:buClr>
              <a:buSzTx/>
            </a:pPr>
            <a:r>
              <a:rPr lang="en-US" sz="2000" dirty="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a:latin typeface="Arial" charset="0"/>
                <a:ea typeface="Arial" charset="0"/>
                <a:cs typeface="Arial" charset="0"/>
              </a:rPr>
              <a:t>What are the columns of </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 </a:t>
            </a:r>
          </a:p>
          <a:p>
            <a:pPr marL="1085850" lvl="1" indent="-342900" eaLnBrk="1" hangingPunct="1">
              <a:spcAft>
                <a:spcPts val="1800"/>
              </a:spcAft>
              <a:buClr>
                <a:srgbClr val="4C4C4C"/>
              </a:buClr>
              <a:buSzTx/>
            </a:pPr>
            <a:r>
              <a:rPr lang="en-US" sz="2000" dirty="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a:latin typeface="Arial" charset="0"/>
                <a:ea typeface="Arial" charset="0"/>
                <a:cs typeface="Arial" charset="0"/>
              </a:rPr>
              <a:t>What do they tell us about each country?</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What is the </a:t>
            </a:r>
            <a:r>
              <a:rPr lang="en-US" sz="2200" i="1" dirty="0">
                <a:latin typeface="Arial" charset="0"/>
                <a:ea typeface="Arial" charset="0"/>
                <a:cs typeface="Arial" charset="0"/>
              </a:rPr>
              <a:t>Name</a:t>
            </a:r>
            <a:r>
              <a:rPr lang="en-US" sz="2200" dirty="0">
                <a:latin typeface="Arial" charset="0"/>
                <a:ea typeface="Arial" charset="0"/>
                <a:cs typeface="Arial" charset="0"/>
              </a:rPr>
              <a:t> of this list?</a:t>
            </a:r>
          </a:p>
          <a:p>
            <a:pPr marL="342900" indent="-342900" eaLnBrk="1" hangingPunct="1">
              <a:spcAft>
                <a:spcPts val="1800"/>
              </a:spcAft>
              <a:buClr>
                <a:srgbClr val="4C4C4C"/>
              </a:buClr>
              <a:buSzTx/>
            </a:pPr>
            <a:r>
              <a:rPr lang="en-US" sz="2200" dirty="0">
                <a:latin typeface="Arial" charset="0"/>
                <a:ea typeface="Arial" charset="0"/>
                <a:cs typeface="Arial" charset="0"/>
              </a:rPr>
              <a:t>What is its </a:t>
            </a:r>
            <a:r>
              <a:rPr lang="en-US" sz="2200" i="1" dirty="0">
                <a:latin typeface="Arial" charset="0"/>
                <a:ea typeface="Arial" charset="0"/>
                <a:cs typeface="Arial" charset="0"/>
              </a:rPr>
              <a:t>Type?</a:t>
            </a:r>
          </a:p>
          <a:p>
            <a:pPr marL="342900" indent="-342900" eaLnBrk="1" hangingPunct="1">
              <a:spcAft>
                <a:spcPts val="1800"/>
              </a:spcAft>
              <a:buClr>
                <a:srgbClr val="4C4C4C"/>
              </a:buClr>
              <a:buSzTx/>
            </a:pPr>
            <a:r>
              <a:rPr lang="en-US" sz="2200" dirty="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a:latin typeface="Arial" charset="0"/>
                <a:ea typeface="Arial" charset="0"/>
                <a:cs typeface="Arial" charset="0"/>
              </a:rPr>
              <a:t>A list of your favorite colors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6" name="Rectangle 5"/>
          <p:cNvSpPr/>
          <p:nvPr/>
        </p:nvSpPr>
        <p:spPr>
          <a:xfrm>
            <a:off x="3157695" y="3109268"/>
            <a:ext cx="2396810" cy="461665"/>
          </a:xfrm>
          <a:prstGeom prst="rect">
            <a:avLst/>
          </a:prstGeom>
        </p:spPr>
        <p:txBody>
          <a:bodyPr wrap="none">
            <a:spAutoFit/>
          </a:bodyPr>
          <a:lstStyle/>
          <a:p>
            <a:r>
              <a:rPr lang="en-US" b="1">
                <a:solidFill>
                  <a:schemeClr val="accent1"/>
                </a:solidFill>
                <a:latin typeface="Courier New" charset="0"/>
                <a:ea typeface="Courier New" charset="0"/>
                <a:cs typeface="Courier New" charset="0"/>
              </a:rPr>
              <a:t>List&lt;Number&gt;</a:t>
            </a:r>
            <a:endParaRPr lang="en-US"/>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Mean</a:t>
            </a:r>
            <a:r>
              <a:rPr lang="en-US" sz="2200" dirty="0">
                <a:latin typeface="Arial" charset="0"/>
                <a:ea typeface="Arial" charset="0"/>
                <a:cs typeface="Arial" charset="0"/>
              </a:rPr>
              <a:t> is the sum of the elements of a list, divided by the length of the list.</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158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Median</a:t>
            </a:r>
            <a:r>
              <a:rPr lang="en-US" sz="2200" dirty="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 1]</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3]</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0"/>
              </a:spcAft>
              <a:buClr>
                <a:srgbClr val="4C4C4C"/>
              </a:buClr>
              <a:buSzTx/>
            </a:pPr>
            <a:r>
              <a:rPr lang="en-US" sz="2200" dirty="0" err="1">
                <a:latin typeface="Arial" charset="0"/>
                <a:ea typeface="Arial" charset="0"/>
                <a:cs typeface="Arial" charset="0"/>
              </a:rPr>
              <a:t>Pyret</a:t>
            </a:r>
            <a:r>
              <a:rPr lang="en-US" sz="2200" dirty="0">
                <a:latin typeface="Arial" charset="0"/>
                <a:ea typeface="Arial" charset="0"/>
                <a:cs typeface="Arial" charset="0"/>
              </a:rPr>
              <a:t> has a </a:t>
            </a:r>
            <a:r>
              <a:rPr lang="en-US" sz="2200" dirty="0">
                <a:latin typeface="Courier New" charset="0"/>
                <a:ea typeface="Courier New" charset="0"/>
                <a:cs typeface="Courier New" charset="0"/>
              </a:rPr>
              <a:t>median </a:t>
            </a:r>
            <a:r>
              <a:rPr lang="en-US" sz="2200" dirty="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median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bg1"/>
                </a:solidFill>
                <a:latin typeface="Courier New" charset="0"/>
                <a:ea typeface="Courier New" charset="0"/>
                <a:cs typeface="Courier New" charset="0"/>
                <a:sym typeface="Wingdings"/>
              </a:rPr>
              <a:t>median([list: 2, 3, 1])</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median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a:t>
            </a:r>
            <a:r>
              <a:rPr lang="en-US" sz="2200" dirty="0" err="1">
                <a:latin typeface="Arial" charset="0"/>
                <a:ea typeface="Arial" charset="0"/>
                <a:cs typeface="Arial" charset="0"/>
              </a:rPr>
              <a:t>Pg</a:t>
            </a:r>
            <a:r>
              <a:rPr lang="en-US" sz="2200" dirty="0">
                <a:latin typeface="Arial" charset="0"/>
                <a:ea typeface="Arial" charset="0"/>
                <a:cs typeface="Arial" charset="0"/>
              </a:rPr>
              <a:t>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The </a:t>
            </a:r>
            <a:r>
              <a:rPr lang="en-US" sz="2200" i="1" dirty="0">
                <a:latin typeface="Arial" charset="0"/>
                <a:ea typeface="Arial" charset="0"/>
                <a:cs typeface="Arial" charset="0"/>
              </a:rPr>
              <a:t>Mode </a:t>
            </a:r>
            <a:r>
              <a:rPr lang="en-US" sz="2200" dirty="0">
                <a:latin typeface="Arial" charset="0"/>
                <a:ea typeface="Arial" charset="0"/>
                <a:cs typeface="Arial" charset="0"/>
              </a:rPr>
              <a:t>is the element that appears </a:t>
            </a:r>
            <a:r>
              <a:rPr lang="en-US" sz="2200" i="1" dirty="0">
                <a:latin typeface="Arial" charset="0"/>
                <a:ea typeface="Arial" charset="0"/>
                <a:cs typeface="Arial" charset="0"/>
              </a:rPr>
              <a:t>most often</a:t>
            </a:r>
            <a:r>
              <a:rPr lang="en-US" sz="2200" dirty="0">
                <a:latin typeface="Arial" charset="0"/>
                <a:ea typeface="Arial" charset="0"/>
                <a:cs typeface="Arial" charset="0"/>
              </a:rPr>
              <a:t> in a list.</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2, 2, 3,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 1, 2, 3, 4, 4]</a:t>
            </a:r>
            <a:r>
              <a:rPr lang="en-US" sz="2200" dirty="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000"/>
              </a:spcAft>
              <a:buClr>
                <a:srgbClr val="4C4C4C"/>
              </a:buClr>
              <a:buSzTx/>
            </a:pPr>
            <a:r>
              <a:rPr lang="en-US" sz="2200" dirty="0">
                <a:latin typeface="Arial" charset="0"/>
                <a:ea typeface="Arial" charset="0"/>
                <a:cs typeface="Arial" charset="0"/>
              </a:rPr>
              <a:t>We have 2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functions! What do you think their contracts are?</a:t>
            </a:r>
          </a:p>
          <a:p>
            <a:pPr lvl="2" eaLnBrk="1" hangingPunct="1">
              <a:spcBef>
                <a:spcPts val="0"/>
              </a:spcBef>
              <a:spcAft>
                <a:spcPts val="0"/>
              </a:spcAft>
              <a:buClr>
                <a:srgbClr val="4C4C4C"/>
              </a:buClr>
              <a:buSzTx/>
              <a:buNone/>
            </a:pPr>
            <a:r>
              <a:rPr lang="en-US" sz="2400" dirty="0">
                <a:solidFill>
                  <a:schemeClr val="accent1"/>
                </a:solidFill>
                <a:latin typeface="Courier New" charset="0"/>
                <a:ea typeface="Courier New" charset="0"/>
                <a:cs typeface="Courier New" charset="0"/>
              </a:rPr>
              <a:t># mode  :: List&lt;Number&gt; </a:t>
            </a:r>
            <a:r>
              <a:rPr lang="en-US" sz="2400" dirty="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modes :: List&lt;Number&gt; </a:t>
            </a:r>
            <a:r>
              <a:rPr lang="en-US" sz="2400" dirty="0">
                <a:solidFill>
                  <a:schemeClr val="accent1"/>
                </a:solidFill>
                <a:latin typeface="Courier New" charset="0"/>
                <a:ea typeface="Courier New" charset="0"/>
                <a:cs typeface="Courier New" charset="0"/>
                <a:sym typeface="Wingdings"/>
              </a:rPr>
              <a:t> List&lt;Number&gt;</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mode </a:t>
            </a:r>
            <a:r>
              <a:rPr lang="en-US" sz="2200" dirty="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1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How would we find the mean of the calories column in our nutrition table?</a:t>
            </a:r>
            <a:endParaRPr lang="en-US" sz="2400" dirty="0"/>
          </a:p>
          <a:p>
            <a:pPr indent="622300"/>
            <a:r>
              <a:rPr lang="en-US" sz="2000" dirty="0">
                <a:latin typeface="Courier New" charset="0"/>
                <a:ea typeface="Courier New" charset="0"/>
                <a:cs typeface="Courier New" charset="0"/>
              </a:rPr>
              <a:t>calorie-list = </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p>
          <a:p>
            <a:pPr indent="622300"/>
            <a:r>
              <a:rPr lang="en-US" sz="2000" dirty="0">
                <a:latin typeface="Courier New" charset="0"/>
                <a:ea typeface="Courier New" charset="0"/>
                <a:cs typeface="Courier New" charset="0"/>
              </a:rPr>
              <a:t>mean(calorie-list) </a:t>
            </a:r>
          </a:p>
          <a:p>
            <a:pPr indent="622300"/>
            <a:endParaRPr lang="en-US" sz="2000" dirty="0">
              <a:latin typeface="Courier New" charset="0"/>
              <a:ea typeface="Courier New" charset="0"/>
              <a:cs typeface="Courier New" charset="0"/>
            </a:endParaRPr>
          </a:p>
          <a:p>
            <a:pPr indent="622300"/>
            <a:r>
              <a:rPr lang="en-US" sz="2000" dirty="0">
                <a:latin typeface="Courier New" charset="0"/>
                <a:ea typeface="Courier New" charset="0"/>
                <a:cs typeface="Courier New" charset="0"/>
              </a:rPr>
              <a:t>mean(</a:t>
            </a:r>
            <a:r>
              <a:rPr lang="en-US" sz="2000" b="1" dirty="0">
                <a:latin typeface="Courier New" charset="0"/>
                <a:ea typeface="Courier New" charset="0"/>
                <a:cs typeface="Courier New" charset="0"/>
              </a:rPr>
              <a:t>extract</a:t>
            </a:r>
            <a:r>
              <a:rPr lang="en-US" sz="2000" dirty="0">
                <a:latin typeface="Courier New" charset="0"/>
                <a:ea typeface="Courier New" charset="0"/>
                <a:cs typeface="Courier New" charset="0"/>
              </a:rPr>
              <a:t> calories </a:t>
            </a:r>
            <a:r>
              <a:rPr lang="en-US" sz="2000" b="1" dirty="0">
                <a:latin typeface="Courier New" charset="0"/>
                <a:ea typeface="Courier New" charset="0"/>
                <a:cs typeface="Courier New" charset="0"/>
              </a:rPr>
              <a:t>from</a:t>
            </a:r>
            <a:r>
              <a:rPr lang="en-US" sz="2000" dirty="0">
                <a:latin typeface="Courier New" charset="0"/>
                <a:ea typeface="Courier New" charset="0"/>
                <a:cs typeface="Courier New" charset="0"/>
              </a:rPr>
              <a:t> nutrition </a:t>
            </a:r>
            <a:r>
              <a:rPr lang="en-US" sz="2000" b="1" dirty="0">
                <a:latin typeface="Courier New" charset="0"/>
                <a:ea typeface="Courier New" charset="0"/>
                <a:cs typeface="Courier New" charset="0"/>
              </a:rPr>
              <a:t>end</a:t>
            </a:r>
            <a:r>
              <a:rPr lang="en-US" sz="2000" dirty="0">
                <a:latin typeface="Courier New" charset="0"/>
                <a:ea typeface="Courier New" charset="0"/>
                <a:cs typeface="Courier New" charset="0"/>
              </a:rPr>
              <a:t>) </a:t>
            </a:r>
          </a:p>
          <a:p>
            <a:endParaRPr lang="en-US" sz="2400" dirty="0"/>
          </a:p>
          <a:p>
            <a:pPr marL="342900" indent="-342900" eaLnBrk="1" hangingPunct="1">
              <a:spcAft>
                <a:spcPts val="1800"/>
              </a:spcAft>
              <a:buClr>
                <a:srgbClr val="4C4C4C"/>
              </a:buClr>
              <a:buSzTx/>
            </a:pPr>
            <a:r>
              <a:rPr lang="en-US" sz="2200" dirty="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a:latin typeface="Arial" charset="0"/>
                <a:ea typeface="Arial" charset="0"/>
                <a:cs typeface="Arial" charset="0"/>
              </a:rPr>
              <a:t>Turn to Page 9</a:t>
            </a:r>
            <a:r>
              <a:rPr lang="mr-IN" sz="2200" dirty="0">
                <a:latin typeface="Arial" charset="0"/>
                <a:ea typeface="Arial" charset="0"/>
                <a:cs typeface="Arial" charset="0"/>
              </a:rPr>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
        <p:nvSpPr>
          <p:cNvPr id="5" name="TextBox 4"/>
          <p:cNvSpPr txBox="1"/>
          <p:nvPr/>
        </p:nvSpPr>
        <p:spPr>
          <a:xfrm rot="19418932">
            <a:off x="443680" y="2619311"/>
            <a:ext cx="762000" cy="461665"/>
          </a:xfrm>
          <a:prstGeom prst="rect">
            <a:avLst/>
          </a:prstGeom>
          <a:noFill/>
        </p:spPr>
        <p:txBody>
          <a:bodyPr wrap="square" rtlCol="0">
            <a:spAutoFit/>
          </a:bodyPr>
          <a:lstStyle/>
          <a:p>
            <a:r>
              <a:rPr lang="en-US" b="1" dirty="0">
                <a:solidFill>
                  <a:schemeClr val="accent1"/>
                </a:solidFill>
              </a:rPr>
              <a:t>A</a:t>
            </a:r>
          </a:p>
        </p:txBody>
      </p:sp>
      <p:sp>
        <p:nvSpPr>
          <p:cNvPr id="7" name="TextBox 6"/>
          <p:cNvSpPr txBox="1"/>
          <p:nvPr/>
        </p:nvSpPr>
        <p:spPr>
          <a:xfrm rot="19418932">
            <a:off x="519878" y="3516715"/>
            <a:ext cx="762000" cy="461665"/>
          </a:xfrm>
          <a:prstGeom prst="rect">
            <a:avLst/>
          </a:prstGeom>
          <a:noFill/>
        </p:spPr>
        <p:txBody>
          <a:bodyPr wrap="square" rtlCol="0">
            <a:spAutoFit/>
          </a:bodyPr>
          <a:lstStyle/>
          <a:p>
            <a:r>
              <a:rPr lang="en-US" b="1" dirty="0">
                <a:solidFill>
                  <a:schemeClr val="accent1"/>
                </a:solidFill>
              </a:rPr>
              <a:t>B</a:t>
            </a: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4" name="Rectangle 3"/>
          <p:cNvSpPr>
            <a:spLocks noChangeArrowheads="1"/>
          </p:cNvSpPr>
          <p:nvPr/>
        </p:nvSpPr>
        <p:spPr bwMode="auto">
          <a:xfrm>
            <a:off x="304800" y="1819275"/>
            <a:ext cx="86106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400" i="1" dirty="0">
                <a:latin typeface="Arial" charset="0"/>
                <a:ea typeface="Arial" charset="0"/>
                <a:cs typeface="Arial" charset="0"/>
              </a:rPr>
              <a:t>“</a:t>
            </a:r>
            <a:r>
              <a:rPr lang="en-US" sz="2400" i="1" dirty="0"/>
              <a:t>According to the US Census Bureau, the average American household earned more than $45,000 in 2003 - more than 3x the poverty line that year. Can we conclude that only a small percentage of Americans were in poverty that year?</a:t>
            </a:r>
            <a:r>
              <a:rPr lang="en-US" altLang="en-US" sz="2400" i="1" dirty="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findings on Page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11091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p:txBody>
          <a:bodyPr/>
          <a:lstStyle/>
          <a:p>
            <a:pPr marL="0" indent="0">
              <a:buNone/>
            </a:pPr>
            <a:r>
              <a:rPr lang="en-US" b="1" dirty="0"/>
              <a:t>Principle 1:</a:t>
            </a:r>
            <a:r>
              <a:rPr lang="en-US" dirty="0"/>
              <a:t> It should be </a:t>
            </a:r>
            <a:r>
              <a:rPr lang="en-US" i="1" dirty="0"/>
              <a:t>authentic</a:t>
            </a:r>
            <a:endParaRPr lang="en-US" dirty="0"/>
          </a:p>
          <a:p>
            <a:pPr marL="0" indent="0">
              <a:buNone/>
            </a:pPr>
            <a:endParaRPr lang="en-US" b="1" dirty="0"/>
          </a:p>
          <a:p>
            <a:pPr marL="0" indent="0">
              <a:buNone/>
            </a:pPr>
            <a:endParaRPr lang="en-US" b="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406831"/>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Centers of Your Dataset</a:t>
            </a:r>
          </a:p>
        </p:txBody>
      </p:sp>
      <p:sp>
        <p:nvSpPr>
          <p:cNvPr id="4" name="Rectangle 3"/>
          <p:cNvSpPr>
            <a:spLocks noChangeArrowheads="1"/>
          </p:cNvSpPr>
          <p:nvPr/>
        </p:nvSpPr>
        <p:spPr bwMode="auto">
          <a:xfrm>
            <a:off x="304800" y="1819275"/>
            <a:ext cx="86106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a:t>Open your Final Project files (code and report)</a:t>
            </a:r>
          </a:p>
          <a:p>
            <a:pPr marL="234950" indent="-217488" fontAlgn="ctr">
              <a:buClr>
                <a:schemeClr val="bg1"/>
              </a:buClr>
            </a:pPr>
            <a:endParaRPr lang="en-US" sz="2000" dirty="0"/>
          </a:p>
          <a:p>
            <a:pPr marL="234950" indent="-217488" fontAlgn="ctr">
              <a:buClr>
                <a:schemeClr val="bg1"/>
              </a:buClr>
            </a:pPr>
            <a:r>
              <a:rPr lang="en-US" sz="2000" dirty="0"/>
              <a:t>Answer Question 4</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5</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hypothesis on Page 17</a:t>
            </a:r>
          </a:p>
        </p:txBody>
      </p:sp>
      <p:pic>
        <p:nvPicPr>
          <p:cNvPr id="3" name="Picture 2"/>
          <p:cNvPicPr>
            <a:picLocks noChangeAspect="1"/>
          </p:cNvPicPr>
          <p:nvPr/>
        </p:nvPicPr>
        <p:blipFill>
          <a:blip r:embed="rId2"/>
          <a:stretch>
            <a:fillRect/>
          </a:stretch>
        </p:blipFill>
        <p:spPr>
          <a:xfrm>
            <a:off x="609600" y="3429000"/>
            <a:ext cx="3352800" cy="2156968"/>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227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24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a:latin typeface="Arial" charset="0"/>
                <a:ea typeface="Arial" charset="0"/>
                <a:cs typeface="Arial" charset="0"/>
              </a:rPr>
              <a:t>Open the </a:t>
            </a:r>
            <a:r>
              <a:rPr lang="en-US" sz="2200" dirty="0">
                <a:latin typeface="Arial" charset="0"/>
                <a:ea typeface="Arial" charset="0"/>
                <a:cs typeface="Arial" charset="0"/>
                <a:hlinkClick r:id="rId2"/>
              </a:rPr>
              <a:t>Unit 5 Starter File</a:t>
            </a:r>
            <a:r>
              <a:rPr lang="en-US" sz="2200" dirty="0">
                <a:latin typeface="Arial" charset="0"/>
                <a:ea typeface="Arial" charset="0"/>
                <a:cs typeface="Arial" charset="0"/>
              </a:rPr>
              <a:t>, Save a Copy, and click Run.</a:t>
            </a:r>
          </a:p>
          <a:p>
            <a:pPr marL="342900" indent="-342900" eaLnBrk="1" hangingPunct="1">
              <a:spcAft>
                <a:spcPts val="0"/>
              </a:spcAft>
              <a:buClr>
                <a:srgbClr val="4C4C4C"/>
              </a:buClr>
              <a:buSzTx/>
            </a:pPr>
            <a:r>
              <a:rPr lang="en-US" sz="2200" dirty="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a:latin typeface="Courier New" charset="0"/>
                <a:ea typeface="Courier New" charset="0"/>
                <a:cs typeface="Courier New" charset="0"/>
              </a:rPr>
              <a:t>roll-dice(100)</a:t>
            </a:r>
            <a:endParaRPr lang="en-US" sz="2200" dirty="0">
              <a:latin typeface="Courier New" charset="0"/>
              <a:ea typeface="Courier New" charset="0"/>
              <a:cs typeface="Courier New" charset="0"/>
            </a:endParaRPr>
          </a:p>
          <a:p>
            <a:pPr marL="342900" indent="-342900" eaLnBrk="1" hangingPunct="1">
              <a:spcBef>
                <a:spcPts val="1000"/>
              </a:spcBef>
              <a:spcAft>
                <a:spcPts val="0"/>
              </a:spcAft>
              <a:buClr>
                <a:srgbClr val="4C4C4C"/>
              </a:buClr>
              <a:buSzTx/>
            </a:pPr>
            <a:r>
              <a:rPr lang="en-US" sz="2200" dirty="0">
                <a:latin typeface="Arial" charset="0"/>
                <a:ea typeface="Arial" charset="0"/>
                <a:cs typeface="Arial" charset="0"/>
              </a:rPr>
              <a:t>What is the contract for </a:t>
            </a:r>
            <a:r>
              <a:rPr lang="en-US" sz="2200" dirty="0">
                <a:latin typeface="Courier New" charset="0"/>
                <a:ea typeface="Courier New" charset="0"/>
                <a:cs typeface="Courier New" charset="0"/>
              </a:rPr>
              <a:t>roll-dice</a:t>
            </a:r>
            <a:r>
              <a:rPr lang="en-US" sz="2200" dirty="0">
                <a:latin typeface="Arial" charset="0"/>
                <a:ea typeface="Arial" charset="0"/>
                <a:cs typeface="Arial" charset="0"/>
              </a:rPr>
              <a:t>?</a:t>
            </a:r>
          </a:p>
          <a:p>
            <a:pPr eaLnBrk="1" hangingPunct="1">
              <a:spcBef>
                <a:spcPts val="1000"/>
              </a:spcBef>
              <a:spcAft>
                <a:spcPts val="0"/>
              </a:spcAft>
              <a:buClr>
                <a:srgbClr val="4C4C4C"/>
              </a:buClr>
              <a:buSzTx/>
              <a:buNone/>
            </a:pPr>
            <a:r>
              <a:rPr lang="en-US" sz="2000" dirty="0">
                <a:solidFill>
                  <a:schemeClr val="accent1"/>
                </a:solidFill>
                <a:latin typeface="Courier New" charset="0"/>
                <a:ea typeface="Courier New" charset="0"/>
                <a:cs typeface="Courier New" charset="0"/>
              </a:rPr>
              <a:t># roll-dice :: </a:t>
            </a:r>
            <a:r>
              <a:rPr lang="en-US" sz="2000" dirty="0">
                <a:solidFill>
                  <a:schemeClr val="accent1"/>
                </a:solidFill>
                <a:latin typeface="Courier New" charset="0"/>
                <a:ea typeface="Courier New" charset="0"/>
                <a:cs typeface="Courier New" charset="0"/>
                <a:sym typeface="Wingdings"/>
              </a:rPr>
              <a:t>Number  </a:t>
            </a:r>
            <a:r>
              <a:rPr lang="en-US" sz="2000" dirty="0">
                <a:solidFill>
                  <a:schemeClr val="accent1"/>
                </a:solidFill>
                <a:latin typeface="Courier New" charset="0"/>
                <a:ea typeface="Courier New" charset="0"/>
                <a:cs typeface="Courier New" charset="0"/>
              </a:rPr>
              <a:t>List&lt;Number&gt;</a:t>
            </a:r>
            <a:endParaRPr lang="en-US" sz="1800" dirty="0">
              <a:latin typeface="Arial" charset="0"/>
              <a:ea typeface="Arial" charset="0"/>
              <a:cs typeface="Arial" charset="0"/>
            </a:endParaRPr>
          </a:p>
          <a:p>
            <a:pPr marL="342900" lvl="1" indent="-342900" eaLnBrk="1" hangingPunct="1">
              <a:spcBef>
                <a:spcPts val="1000"/>
              </a:spcBef>
              <a:spcAft>
                <a:spcPts val="1800"/>
              </a:spcAft>
              <a:buClr>
                <a:srgbClr val="4C4C4C"/>
              </a:buClr>
              <a:buSzTx/>
            </a:pPr>
            <a:r>
              <a:rPr lang="en-US" sz="2200" dirty="0">
                <a:latin typeface="Arial" charset="0"/>
                <a:ea typeface="Arial" charset="0"/>
                <a:cs typeface="Arial" charset="0"/>
              </a:rPr>
              <a:t>Will </a:t>
            </a:r>
            <a:r>
              <a:rPr lang="en-US" sz="1800" dirty="0">
                <a:latin typeface="Courier New" charset="0"/>
                <a:ea typeface="Courier New" charset="0"/>
                <a:cs typeface="Courier New" charset="0"/>
              </a:rPr>
              <a:t>roll-dice(10) </a:t>
            </a:r>
            <a:r>
              <a:rPr lang="en-US" sz="2200" dirty="0">
                <a:latin typeface="Arial" charset="0"/>
                <a:ea typeface="Arial" charset="0"/>
                <a:cs typeface="Arial" charset="0"/>
              </a:rPr>
              <a:t>always return the same thing?</a:t>
            </a:r>
          </a:p>
        </p:txBody>
      </p:sp>
      <p:pic>
        <p:nvPicPr>
          <p:cNvPr id="5" name="Picture 4"/>
          <p:cNvPicPr>
            <a:picLocks noChangeAspect="1"/>
          </p:cNvPicPr>
          <p:nvPr/>
        </p:nvPicPr>
        <p:blipFill>
          <a:blip r:embed="rId3"/>
          <a:stretch>
            <a:fillRect/>
          </a:stretch>
        </p:blipFill>
        <p:spPr>
          <a:xfrm>
            <a:off x="6018331" y="3581400"/>
            <a:ext cx="2897069" cy="1863781"/>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61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Use </a:t>
            </a:r>
            <a:r>
              <a:rPr lang="en-US" sz="1800" dirty="0">
                <a:latin typeface="Courier New" charset="0"/>
                <a:ea typeface="Courier New" charset="0"/>
                <a:cs typeface="Courier New" charset="0"/>
              </a:rPr>
              <a:t>roll-dice(10000)</a:t>
            </a:r>
            <a:r>
              <a:rPr lang="en-US" sz="2200" dirty="0">
                <a:latin typeface="Arial" charset="0"/>
                <a:ea typeface="Arial" charset="0"/>
                <a:cs typeface="Arial" charset="0"/>
              </a:rPr>
              <a:t> to define a list of 10,000 sample rolls. </a:t>
            </a:r>
          </a:p>
          <a:p>
            <a:pPr marL="342900" indent="-342900" eaLnBrk="1" hangingPunct="1">
              <a:spcAft>
                <a:spcPts val="1800"/>
              </a:spcAft>
              <a:buClr>
                <a:srgbClr val="4C4C4C"/>
              </a:buClr>
              <a:buSzTx/>
            </a:pPr>
            <a:r>
              <a:rPr lang="en-US" sz="2200" dirty="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a:latin typeface="Arial" charset="0"/>
                <a:ea typeface="Arial" charset="0"/>
                <a:cs typeface="Arial" charset="0"/>
              </a:rPr>
              <a:t>7 is certainly the </a:t>
            </a:r>
            <a:r>
              <a:rPr lang="en-US" sz="2200" i="1" dirty="0">
                <a:latin typeface="Arial" charset="0"/>
                <a:ea typeface="Arial" charset="0"/>
                <a:cs typeface="Arial" charset="0"/>
              </a:rPr>
              <a:t>best </a:t>
            </a:r>
            <a:r>
              <a:rPr lang="en-US" sz="2200" dirty="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a:latin typeface="Arial" charset="0"/>
                <a:ea typeface="Arial" charset="0"/>
                <a:cs typeface="Arial" charset="0"/>
              </a:rPr>
              <a:t>Will it come up at least 50% of the time, or are we </a:t>
            </a:r>
            <a:r>
              <a:rPr lang="en-US" sz="2200" i="1" dirty="0">
                <a:latin typeface="Arial" charset="0"/>
                <a:ea typeface="Arial" charset="0"/>
                <a:cs typeface="Arial" charset="0"/>
              </a:rPr>
              <a:t>still </a:t>
            </a:r>
            <a:r>
              <a:rPr lang="en-US" sz="2200" dirty="0">
                <a:latin typeface="Arial" charset="0"/>
                <a:ea typeface="Arial" charset="0"/>
                <a:cs typeface="Arial" charset="0"/>
              </a:rPr>
              <a:t>more likely to with that number?</a:t>
            </a:r>
          </a:p>
          <a:p>
            <a:pPr marL="342900" indent="-342900" eaLnBrk="1" hangingPunct="1">
              <a:spcAft>
                <a:spcPts val="1800"/>
              </a:spcAft>
              <a:buClr>
                <a:srgbClr val="4C4C4C"/>
              </a:buClr>
              <a:buSzTx/>
            </a:pPr>
            <a:r>
              <a:rPr lang="en-US" sz="2200" dirty="0">
                <a:latin typeface="Arial" charset="0"/>
                <a:ea typeface="Arial" charset="0"/>
                <a:cs typeface="Arial" charset="0"/>
              </a:rPr>
              <a:t>We need something like a frequency-bar chart</a:t>
            </a:r>
            <a:r>
              <a:rPr lang="mr-IN" sz="2200" dirty="0">
                <a:latin typeface="Arial" charset="0"/>
                <a:ea typeface="Arial" charset="0"/>
                <a:cs typeface="Arial" charset="0"/>
              </a:rPr>
              <a:t>…</a:t>
            </a:r>
            <a:endParaRPr lang="en-US" sz="2400" dirty="0"/>
          </a:p>
          <a:p>
            <a:r>
              <a:rPr lang="en-US" sz="1800" dirty="0">
                <a:latin typeface="Courier New" charset="0"/>
                <a:ea typeface="Courier New" charset="0"/>
                <a:cs typeface="Courier New" charset="0"/>
              </a:rPr>
              <a:t>dice-histogram-series = histogram(roll-dice(10000), 11)</a:t>
            </a:r>
          </a:p>
          <a:p>
            <a:r>
              <a:rPr lang="en-US" sz="1800" dirty="0">
                <a:latin typeface="Courier New" charset="0"/>
                <a:ea typeface="Courier New" charset="0"/>
                <a:cs typeface="Courier New" charset="0"/>
              </a:rPr>
              <a:t>dice-histogram=draw-plot(“dice rolls”, dice-histogram-series)</a:t>
            </a:r>
          </a:p>
          <a:p>
            <a:pPr marL="342900" indent="-342900" eaLnBrk="1" hangingPunct="1">
              <a:spcAft>
                <a:spcPts val="1800"/>
              </a:spcAft>
              <a:buClr>
                <a:srgbClr val="4C4C4C"/>
              </a:buClr>
              <a:buSzTx/>
            </a:pPr>
            <a:endParaRPr lang="en-US" sz="2200" dirty="0">
              <a:latin typeface="Arial" charset="0"/>
              <a:ea typeface="Arial" charset="0"/>
              <a:cs typeface="Arial"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second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a:latin typeface="Arial" charset="0"/>
                <a:ea typeface="Arial" charset="0"/>
                <a:cs typeface="Arial" charset="0"/>
              </a:rPr>
              <a:t>Turn to Page 18</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a:latin typeface="Courier New" charset="0"/>
                <a:ea typeface="Courier New" charset="0"/>
                <a:cs typeface="Courier New" charset="0"/>
              </a:rPr>
              <a:t>calories</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a:latin typeface="Courier New" charset="0"/>
                <a:ea typeface="Courier New" charset="0"/>
                <a:cs typeface="Courier New" charset="0"/>
              </a:rPr>
              <a:t>gdp</a:t>
            </a:r>
            <a:r>
              <a:rPr lang="en-US" sz="2200" dirty="0">
                <a:latin typeface="Arial" charset="0"/>
                <a:ea typeface="Arial" charset="0"/>
                <a:cs typeface="Arial" charset="0"/>
              </a:rPr>
              <a:t> column in </a:t>
            </a:r>
            <a:r>
              <a:rPr lang="en-US" sz="2200" dirty="0">
                <a:latin typeface="Courier New" charset="0"/>
                <a:ea typeface="Courier New" charset="0"/>
                <a:cs typeface="Courier New" charset="0"/>
              </a:rPr>
              <a:t>countries</a:t>
            </a:r>
          </a:p>
        </p:txBody>
      </p:sp>
      <p:pic>
        <p:nvPicPr>
          <p:cNvPr id="5" name="Picture 4"/>
          <p:cNvPicPr>
            <a:picLocks noChangeAspect="1"/>
          </p:cNvPicPr>
          <p:nvPr/>
        </p:nvPicPr>
        <p:blipFill>
          <a:blip r:embed="rId3"/>
          <a:stretch>
            <a:fillRect/>
          </a:stretch>
        </p:blipFill>
        <p:spPr>
          <a:xfrm>
            <a:off x="6096000" y="2057400"/>
            <a:ext cx="2842694" cy="1828800"/>
          </a:xfrm>
          <a:prstGeom prst="rect">
            <a:avLst/>
          </a:prstGeom>
        </p:spPr>
      </p:pic>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Back to Our Question</a:t>
            </a:r>
            <a:r>
              <a:rPr lang="mr-IN" dirty="0"/>
              <a:t>…</a:t>
            </a:r>
            <a:endParaRPr lang="en-US" dirty="0"/>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
        <p:nvSpPr>
          <p:cNvPr id="7" name="Rectangle 6"/>
          <p:cNvSpPr>
            <a:spLocks noChangeArrowheads="1"/>
          </p:cNvSpPr>
          <p:nvPr/>
        </p:nvSpPr>
        <p:spPr bwMode="auto">
          <a:xfrm>
            <a:off x="304800" y="1447800"/>
            <a:ext cx="86106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150000"/>
              </a:lnSpc>
              <a:spcAft>
                <a:spcPts val="1800"/>
              </a:spcAft>
              <a:buClr>
                <a:srgbClr val="4C4C4C"/>
              </a:buClr>
              <a:buSzTx/>
              <a:buNone/>
              <a:tabLst/>
            </a:pPr>
            <a:r>
              <a:rPr lang="en-US" altLang="en-US" sz="2000" i="1" dirty="0">
                <a:latin typeface="Arial" charset="0"/>
                <a:ea typeface="Arial" charset="0"/>
                <a:cs typeface="Arial" charset="0"/>
              </a:rPr>
              <a:t>“</a:t>
            </a:r>
            <a:r>
              <a:rPr lang="en-US" sz="2000" i="1" dirty="0"/>
              <a:t>A stranger invites you to play a game. You start by guessing a number between 2 and 12. The stranger rolls two dice, and add the numbers together. If that sum is the number you guessed, you win the jackpot, but if  		your number is wrong, then you lose your money. What 					are your odds of winning this game? Are 				they good enough that it’s worth playing?</a:t>
            </a:r>
          </a:p>
          <a:p>
            <a:pPr eaLnBrk="1" hangingPunct="1">
              <a:lnSpc>
                <a:spcPct val="150000"/>
              </a:lnSpc>
              <a:spcAft>
                <a:spcPts val="1800"/>
              </a:spcAft>
              <a:buClr>
                <a:srgbClr val="4C4C4C"/>
              </a:buClr>
              <a:buSzTx/>
              <a:buNone/>
              <a:tabLst/>
            </a:pPr>
            <a:endParaRPr lang="en-US" sz="2000" dirty="0">
              <a:latin typeface="Arial" charset="0"/>
              <a:ea typeface="Arial" charset="0"/>
              <a:cs typeface="Arial" charset="0"/>
            </a:endParaRPr>
          </a:p>
          <a:p>
            <a:pPr marL="342900" indent="-342900" algn="r" eaLnBrk="1" hangingPunct="1">
              <a:lnSpc>
                <a:spcPct val="200000"/>
              </a:lnSpc>
              <a:spcAft>
                <a:spcPts val="1800"/>
              </a:spcAft>
              <a:buClr>
                <a:srgbClr val="4C4C4C"/>
              </a:buClr>
              <a:buSzTx/>
              <a:buFontTx/>
              <a:buChar char="-"/>
            </a:pPr>
            <a:r>
              <a:rPr lang="en-US" sz="2000" dirty="0">
                <a:latin typeface="Arial" charset="0"/>
                <a:ea typeface="Arial" charset="0"/>
                <a:cs typeface="Arial" charset="0"/>
              </a:rPr>
              <a:t>Write your findings on Page 17</a:t>
            </a:r>
          </a:p>
        </p:txBody>
      </p:sp>
      <p:pic>
        <p:nvPicPr>
          <p:cNvPr id="8" name="Picture 7"/>
          <p:cNvPicPr>
            <a:picLocks noChangeAspect="1"/>
          </p:cNvPicPr>
          <p:nvPr/>
        </p:nvPicPr>
        <p:blipFill>
          <a:blip r:embed="rId2"/>
          <a:stretch>
            <a:fillRect/>
          </a:stretch>
        </p:blipFill>
        <p:spPr>
          <a:xfrm>
            <a:off x="609600" y="3429000"/>
            <a:ext cx="3352800" cy="2156968"/>
          </a:xfrm>
          <a:prstGeom prst="rect">
            <a:avLst/>
          </a:prstGeom>
        </p:spPr>
      </p:pic>
    </p:spTree>
    <p:extLst>
      <p:ext uri="{BB962C8B-B14F-4D97-AF65-F5344CB8AC3E}">
        <p14:creationId xmlns:p14="http://schemas.microsoft.com/office/powerpoint/2010/main" val="45044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tabLst>
                <a:tab pos="2227263" algn="l"/>
                <a:tab pos="4746625" algn="l"/>
              </a:tabLst>
            </a:pPr>
            <a:r>
              <a:rPr lang="en-US" sz="2200" dirty="0">
                <a:latin typeface="Arial" charset="0"/>
                <a:ea typeface="Arial" charset="0"/>
                <a:cs typeface="Arial" charset="0"/>
              </a:rPr>
              <a:t>Turn to Page 19</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tabLst>
                <a:tab pos="2227263" algn="l"/>
                <a:tab pos="4746625" algn="l"/>
              </a:tabLst>
            </a:pPr>
            <a:r>
              <a:rPr lang="en-US" sz="2200" dirty="0"/>
              <a:t>You want to rent a shuttle bus to take people from the airport to an event. You know what time everyone’s fight lands, and they all arrive between 8am and 8pm. What would be a good bin-size to determine how many busses you’ll need?</a:t>
            </a:r>
          </a:p>
          <a:p>
            <a:pPr marL="342900" indent="-342900" eaLnBrk="1" hangingPunct="1">
              <a:spcAft>
                <a:spcPts val="1800"/>
              </a:spcAft>
              <a:buClr>
                <a:srgbClr val="4C4C4C"/>
              </a:buClr>
              <a:buSzTx/>
              <a:tabLst>
                <a:tab pos="2227263" algn="l"/>
                <a:tab pos="4746625" algn="l"/>
              </a:tabLst>
            </a:pPr>
            <a:r>
              <a:rPr lang="en-US" sz="2200" dirty="0"/>
              <a:t>Open your Final Project files (code and report)</a:t>
            </a:r>
          </a:p>
          <a:p>
            <a:pPr marL="342900" indent="-342900" eaLnBrk="1" hangingPunct="1">
              <a:spcAft>
                <a:spcPts val="1800"/>
              </a:spcAft>
              <a:buClr>
                <a:srgbClr val="4C4C4C"/>
              </a:buClr>
              <a:buSzTx/>
              <a:tabLst>
                <a:tab pos="2227263" algn="l"/>
                <a:tab pos="4746625" algn="l"/>
              </a:tabLst>
            </a:pPr>
            <a:r>
              <a:rPr lang="en-US" sz="2200" dirty="0"/>
              <a:t>Answer Question 7</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533400" y="2331690"/>
            <a:ext cx="8455025" cy="335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spcAft>
                <a:spcPts val="1800"/>
              </a:spcAft>
              <a:buClr>
                <a:srgbClr val="4C4C4C"/>
              </a:buClr>
              <a:buSzTx/>
              <a:buNone/>
            </a:pPr>
            <a:r>
              <a:rPr lang="en-US" altLang="en-US" sz="3600" i="1" dirty="0">
                <a:latin typeface="Arial" charset="0"/>
                <a:ea typeface="Arial" charset="0"/>
                <a:cs typeface="Arial" charset="0"/>
              </a:rPr>
              <a:t>“</a:t>
            </a:r>
            <a:r>
              <a:rPr lang="en-US" sz="3600" i="1" dirty="0"/>
              <a:t>Are expensive restaurants </a:t>
            </a:r>
          </a:p>
          <a:p>
            <a:pPr eaLnBrk="1" hangingPunct="1">
              <a:spcAft>
                <a:spcPts val="1800"/>
              </a:spcAft>
              <a:buClr>
                <a:srgbClr val="4C4C4C"/>
              </a:buClr>
              <a:buSzTx/>
              <a:buNone/>
            </a:pPr>
            <a:r>
              <a:rPr lang="en-US" sz="3600" i="1" dirty="0"/>
              <a:t>generally better than cheaper ones?</a:t>
            </a:r>
            <a:r>
              <a:rPr lang="en-US" altLang="en-US" sz="3600" i="1" dirty="0">
                <a:latin typeface="Arial" charset="0"/>
                <a:ea typeface="Arial" charset="0"/>
                <a:cs typeface="Arial" charset="0"/>
              </a:rPr>
              <a:t>”</a:t>
            </a:r>
            <a:endParaRPr lang="en-US" sz="3600" i="1" dirty="0">
              <a:latin typeface="Arial" charset="0"/>
              <a:ea typeface="Arial" charset="0"/>
              <a:cs typeface="Arial" charset="0"/>
            </a:endParaRPr>
          </a:p>
          <a:p>
            <a:pP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20</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2"/>
          <a:stretch>
            <a:fillRect/>
          </a:stretch>
        </p:blipFill>
        <p:spPr>
          <a:xfrm>
            <a:off x="6245225" y="1295400"/>
            <a:ext cx="2743200" cy="1828800"/>
          </a:xfrm>
          <a:prstGeom prst="rect">
            <a:avLst/>
          </a:prstGeom>
        </p:spPr>
      </p:pic>
    </p:spTree>
    <p:extLst>
      <p:ext uri="{BB962C8B-B14F-4D97-AF65-F5344CB8AC3E}">
        <p14:creationId xmlns:p14="http://schemas.microsoft.com/office/powerpoint/2010/main" val="2085875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Authentic &amp; Accessible</a:t>
            </a:r>
          </a:p>
        </p:txBody>
      </p:sp>
      <p:sp>
        <p:nvSpPr>
          <p:cNvPr id="3" name="Content Placeholder 2"/>
          <p:cNvSpPr>
            <a:spLocks noGrp="1"/>
          </p:cNvSpPr>
          <p:nvPr>
            <p:ph idx="1"/>
          </p:nvPr>
        </p:nvSpPr>
        <p:spPr/>
        <p:txBody>
          <a:bodyPr/>
          <a:lstStyle/>
          <a:p>
            <a:pPr>
              <a:lnSpc>
                <a:spcPct val="200000"/>
              </a:lnSpc>
            </a:pPr>
            <a:r>
              <a:rPr lang="en-US" altLang="en-US" sz="2400" dirty="0">
                <a:ea typeface="ＭＳ Ｐゴシック" charset="-128"/>
                <a:cs typeface="Helvetica" charset="0"/>
              </a:rPr>
              <a:t>Build a DS tool made for learning!</a:t>
            </a:r>
          </a:p>
          <a:p>
            <a:pPr>
              <a:lnSpc>
                <a:spcPct val="200000"/>
              </a:lnSpc>
            </a:pPr>
            <a:r>
              <a:rPr lang="en-US" altLang="en-US" sz="2400" dirty="0">
                <a:ea typeface="ＭＳ Ｐゴシック" charset="-128"/>
                <a:cs typeface="Helvetica" charset="0"/>
              </a:rPr>
              <a:t>Easy importing from Google Sheets</a:t>
            </a:r>
          </a:p>
          <a:p>
            <a:pPr>
              <a:lnSpc>
                <a:spcPct val="200000"/>
              </a:lnSpc>
            </a:pPr>
            <a:r>
              <a:rPr lang="en-US" altLang="en-US" sz="2400" dirty="0">
                <a:ea typeface="ＭＳ Ｐゴシック" charset="-128"/>
                <a:cs typeface="Helvetica" charset="0"/>
              </a:rPr>
              <a:t>Make tables as easy as numbers</a:t>
            </a:r>
          </a:p>
          <a:p>
            <a:pPr>
              <a:lnSpc>
                <a:spcPct val="200000"/>
              </a:lnSpc>
            </a:pPr>
            <a:r>
              <a:rPr lang="en-US" altLang="en-US" sz="2400" dirty="0">
                <a:ea typeface="ＭＳ Ｐゴシック" charset="-128"/>
                <a:cs typeface="Helvetica" charset="0"/>
              </a:rPr>
              <a:t>If tables are </a:t>
            </a:r>
            <a:r>
              <a:rPr lang="en-US" altLang="en-US" sz="2400" i="1" dirty="0">
                <a:ea typeface="ＭＳ Ｐゴシック" charset="-128"/>
                <a:cs typeface="Helvetica" charset="0"/>
              </a:rPr>
              <a:t>values</a:t>
            </a:r>
            <a:r>
              <a:rPr lang="en-US" altLang="en-US" sz="2400" dirty="0">
                <a:ea typeface="ＭＳ Ｐゴシック" charset="-128"/>
                <a:cs typeface="Helvetica" charset="0"/>
              </a:rPr>
              <a:t>, queries are </a:t>
            </a:r>
            <a:r>
              <a:rPr lang="en-US" altLang="en-US" sz="2400" i="1" dirty="0">
                <a:ea typeface="ＭＳ Ｐゴシック" charset="-128"/>
                <a:cs typeface="Helvetica" charset="0"/>
              </a:rPr>
              <a:t>expressions</a:t>
            </a:r>
          </a:p>
          <a:p>
            <a:pPr lvl="1">
              <a:lnSpc>
                <a:spcPct val="200000"/>
              </a:lnSpc>
              <a:buFont typeface="Wingdings" charset="2"/>
              <a:buChar char="Ø"/>
            </a:pPr>
            <a:r>
              <a:rPr lang="en-US" altLang="en-US" sz="2000" dirty="0">
                <a:ea typeface="ＭＳ Ｐゴシック" charset="-128"/>
                <a:cs typeface="Helvetica" charset="0"/>
              </a:rPr>
              <a:t>You can teach a real DS course </a:t>
            </a:r>
            <a:r>
              <a:rPr lang="mr-IN" altLang="en-US" sz="2000" dirty="0">
                <a:ea typeface="ＭＳ Ｐゴシック" charset="-128"/>
                <a:cs typeface="Helvetica" charset="0"/>
              </a:rPr>
              <a:t>–</a:t>
            </a:r>
            <a:r>
              <a:rPr lang="en-US" altLang="en-US" sz="2000" dirty="0">
                <a:ea typeface="ＭＳ Ｐゴシック" charset="-128"/>
                <a:cs typeface="Helvetica" charset="0"/>
              </a:rPr>
              <a:t> </a:t>
            </a:r>
            <a:r>
              <a:rPr lang="en-US" altLang="en-US" sz="2000" i="1" dirty="0">
                <a:ea typeface="ＭＳ Ｐゴシック" charset="-128"/>
                <a:cs typeface="Helvetica" charset="0"/>
              </a:rPr>
              <a:t>with #</a:t>
            </a:r>
            <a:r>
              <a:rPr lang="en-US" altLang="en-US" sz="2000" i="1" dirty="0" err="1">
                <a:ea typeface="ＭＳ Ｐゴシック" charset="-128"/>
                <a:cs typeface="Helvetica" charset="0"/>
              </a:rPr>
              <a:t>NoLoops</a:t>
            </a:r>
            <a:r>
              <a:rPr lang="en-US" altLang="en-US" sz="2000" i="1" dirty="0">
                <a:ea typeface="ＭＳ Ｐゴシック" charset="-128"/>
                <a:cs typeface="Helvetica" charset="0"/>
              </a:rPr>
              <a:t> and #</a:t>
            </a:r>
            <a:r>
              <a:rPr lang="en-US" altLang="en-US" sz="2000" i="1" dirty="0" err="1">
                <a:ea typeface="ＭＳ Ｐゴシック" charset="-128"/>
                <a:cs typeface="Helvetica" charset="0"/>
              </a:rPr>
              <a:t>NoArrays</a:t>
            </a:r>
            <a:r>
              <a:rPr lang="en-US" altLang="en-US" sz="2000" i="1" dirty="0">
                <a:ea typeface="ＭＳ Ｐゴシック" charset="-128"/>
                <a:cs typeface="Helvetica" charset="0"/>
              </a:rPr>
              <a:t>!</a:t>
            </a:r>
          </a:p>
          <a:p>
            <a:pPr>
              <a:lnSpc>
                <a:spcPct val="200000"/>
              </a:lnSpc>
            </a:pPr>
            <a:r>
              <a:rPr lang="en-US" altLang="en-US" sz="2400" dirty="0">
                <a:ea typeface="ＭＳ Ｐゴシック" charset="-128"/>
                <a:cs typeface="Helvetica" charset="0"/>
              </a:rPr>
              <a:t>Getting the tool right is necessary, but not sufficient</a:t>
            </a:r>
          </a:p>
        </p:txBody>
      </p:sp>
      <p:sp>
        <p:nvSpPr>
          <p:cNvPr id="8" name="Footer Placeholder 7"/>
          <p:cNvSpPr>
            <a:spLocks noGrp="1"/>
          </p:cNvSpPr>
          <p:nvPr>
            <p:ph type="ftr" sz="quarter" idx="11"/>
          </p:nvPr>
        </p:nvSpPr>
        <p:spPr/>
        <p:txBody>
          <a:bodyPr/>
          <a:lstStyle/>
          <a:p>
            <a:pPr>
              <a:defRPr/>
            </a:pPr>
            <a:r>
              <a:rPr lang="en-US"/>
              <a:t>www.BootstrapWorld.org     |    #BootstrapCS</a:t>
            </a:r>
            <a:endParaRPr lang="en-US" dirty="0"/>
          </a:p>
        </p:txBody>
      </p:sp>
      <p:grpSp>
        <p:nvGrpSpPr>
          <p:cNvPr id="7" name="Group 6"/>
          <p:cNvGrpSpPr/>
          <p:nvPr/>
        </p:nvGrpSpPr>
        <p:grpSpPr>
          <a:xfrm>
            <a:off x="6477000" y="1143001"/>
            <a:ext cx="2581156" cy="2190452"/>
            <a:chOff x="6648622" y="1143001"/>
            <a:chExt cx="2581156" cy="2190452"/>
          </a:xfrm>
        </p:grpSpPr>
        <p:pic>
          <p:nvPicPr>
            <p:cNvPr id="5" name="Picture 4"/>
            <p:cNvPicPr>
              <a:picLocks noChangeAspect="1"/>
            </p:cNvPicPr>
            <p:nvPr/>
          </p:nvPicPr>
          <p:blipFill>
            <a:blip r:embed="rId3"/>
            <a:stretch>
              <a:fillRect/>
            </a:stretch>
          </p:blipFill>
          <p:spPr>
            <a:xfrm>
              <a:off x="7074406" y="1143001"/>
              <a:ext cx="1736272" cy="1676400"/>
            </a:xfrm>
            <a:prstGeom prst="rect">
              <a:avLst/>
            </a:prstGeom>
          </p:spPr>
        </p:pic>
        <p:sp>
          <p:nvSpPr>
            <p:cNvPr id="6" name="TextBox 5"/>
            <p:cNvSpPr txBox="1"/>
            <p:nvPr/>
          </p:nvSpPr>
          <p:spPr>
            <a:xfrm>
              <a:off x="6648622" y="2871788"/>
              <a:ext cx="2581156" cy="461665"/>
            </a:xfrm>
            <a:prstGeom prst="rect">
              <a:avLst/>
            </a:prstGeom>
            <a:noFill/>
          </p:spPr>
          <p:txBody>
            <a:bodyPr wrap="none" rtlCol="0">
              <a:spAutoFit/>
            </a:bodyPr>
            <a:lstStyle/>
            <a:p>
              <a:r>
                <a:rPr lang="en-US" dirty="0" err="1">
                  <a:solidFill>
                    <a:schemeClr val="bg1"/>
                  </a:solidFill>
                  <a:latin typeface="Courier New" charset="0"/>
                  <a:ea typeface="Courier New" charset="0"/>
                  <a:cs typeface="Courier New" charset="0"/>
                </a:rPr>
                <a:t>www.pyret.org</a:t>
              </a:r>
              <a:endParaRPr lang="en-US" dirty="0">
                <a:solidFill>
                  <a:schemeClr val="bg1"/>
                </a:solidFill>
                <a:latin typeface="Courier New" charset="0"/>
                <a:ea typeface="Courier New" charset="0"/>
                <a:cs typeface="Courier New" charset="0"/>
              </a:endParaRPr>
            </a:p>
          </p:txBody>
        </p:sp>
      </p:gr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Dataset: </a:t>
            </a:r>
            <a:r>
              <a:rPr lang="en-US" dirty="0">
                <a:latin typeface="Courier New" charset="0"/>
                <a:ea typeface="Courier New" charset="0"/>
                <a:cs typeface="Courier New" charset="0"/>
              </a:rPr>
              <a:t>restaurants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extLst>
                  <a:ext uri="{0D108BD9-81ED-4DB2-BD59-A6C34878D82A}">
                    <a16:rowId xmlns:a16="http://schemas.microsoft.com/office/drawing/2014/main" val="10000"/>
                  </a:ext>
                </a:extLst>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extLst>
                  <a:ext uri="{0D108BD9-81ED-4DB2-BD59-A6C34878D82A}">
                    <a16:rowId xmlns:a16="http://schemas.microsoft.com/office/drawing/2014/main" val="10001"/>
                  </a:ext>
                </a:extLst>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extLst>
                  <a:ext uri="{0D108BD9-81ED-4DB2-BD59-A6C34878D82A}">
                    <a16:rowId xmlns:a16="http://schemas.microsoft.com/office/drawing/2014/main" val="10002"/>
                  </a:ext>
                </a:extLst>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extLst>
                  <a:ext uri="{0D108BD9-81ED-4DB2-BD59-A6C34878D82A}">
                    <a16:rowId xmlns:a16="http://schemas.microsoft.com/office/drawing/2014/main" val="10003"/>
                  </a:ext>
                </a:extLst>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extLst>
                  <a:ext uri="{0D108BD9-81ED-4DB2-BD59-A6C34878D82A}">
                    <a16:rowId xmlns:a16="http://schemas.microsoft.com/office/drawing/2014/main" val="10004"/>
                  </a:ext>
                </a:extLst>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extLst>
                  <a:ext uri="{0D108BD9-81ED-4DB2-BD59-A6C34878D82A}">
                    <a16:rowId xmlns:a16="http://schemas.microsoft.com/office/drawing/2014/main" val="10005"/>
                  </a:ext>
                </a:extLst>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extLst>
                  <a:ext uri="{0D108BD9-81ED-4DB2-BD59-A6C34878D82A}">
                    <a16:rowId xmlns:a16="http://schemas.microsoft.com/office/drawing/2014/main" val="10006"/>
                  </a:ext>
                </a:extLst>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extLst>
                  <a:ext uri="{0D108BD9-81ED-4DB2-BD59-A6C34878D82A}">
                    <a16:rowId xmlns:a16="http://schemas.microsoft.com/office/drawing/2014/main" val="10007"/>
                  </a:ext>
                </a:extLst>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extLst>
                  <a:ext uri="{0D108BD9-81ED-4DB2-BD59-A6C34878D82A}">
                    <a16:rowId xmlns:a16="http://schemas.microsoft.com/office/drawing/2014/main" val="10008"/>
                  </a:ext>
                </a:extLst>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extLst>
                  <a:ext uri="{0D108BD9-81ED-4DB2-BD59-A6C34878D82A}">
                    <a16:rowId xmlns:a16="http://schemas.microsoft.com/office/drawing/2014/main" val="10009"/>
                  </a:ext>
                </a:extLst>
              </a:tr>
            </a:tbl>
          </a:graphicData>
        </a:graphic>
      </p:graphicFrame>
      <p:sp>
        <p:nvSpPr>
          <p:cNvPr id="5" name="Rectangle 4"/>
          <p:cNvSpPr/>
          <p:nvPr/>
        </p:nvSpPr>
        <p:spPr>
          <a:xfrm>
            <a:off x="304800" y="5710535"/>
            <a:ext cx="8686800" cy="461665"/>
          </a:xfrm>
          <a:prstGeom prst="rect">
            <a:avLst/>
          </a:prstGeom>
        </p:spPr>
        <p:txBody>
          <a:bodyPr wrap="square">
            <a:spAutoFit/>
          </a:bodyPr>
          <a:lstStyle/>
          <a:p>
            <a:pPr eaLnBrk="1" hangingPunct="1">
              <a:spcAft>
                <a:spcPts val="1800"/>
              </a:spcAft>
              <a:buClr>
                <a:srgbClr val="4C4C4C"/>
              </a:buClr>
              <a:buSzTx/>
            </a:pPr>
            <a:r>
              <a:rPr lang="en-US" dirty="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 return to plotting</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Unit 6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a:latin typeface="Arial" charset="0"/>
                <a:ea typeface="Arial" charset="0"/>
                <a:cs typeface="Arial" charset="0"/>
              </a:rPr>
              <a:t>Define </a:t>
            </a:r>
            <a:r>
              <a:rPr lang="en-US" altLang="en-US" sz="2400" dirty="0">
                <a:latin typeface="Courier New" charset="0"/>
                <a:ea typeface="Courier New" charset="0"/>
                <a:cs typeface="Courier New" charset="0"/>
              </a:rPr>
              <a:t>ratings-list</a:t>
            </a:r>
            <a:r>
              <a:rPr lang="en-US" altLang="en-US" sz="2400" dirty="0">
                <a:latin typeface="Arial" charset="0"/>
                <a:ea typeface="Arial" charset="0"/>
                <a:cs typeface="Arial" charset="0"/>
              </a:rPr>
              <a:t> and </a:t>
            </a:r>
            <a:r>
              <a:rPr lang="en-US" altLang="en-US" sz="2400" dirty="0">
                <a:latin typeface="Courier New" charset="0"/>
                <a:ea typeface="Courier New" charset="0"/>
                <a:cs typeface="Courier New" charset="0"/>
              </a:rPr>
              <a:t>prices-list,</a:t>
            </a:r>
            <a:r>
              <a:rPr lang="en-US" altLang="en-US" sz="2400" dirty="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What’s the mean rating of all the restaurants?</a:t>
            </a:r>
          </a:p>
          <a:p>
            <a:pPr marL="342900" indent="-342900" eaLnBrk="1" hangingPunct="1">
              <a:spcAft>
                <a:spcPts val="1800"/>
              </a:spcAft>
              <a:buClr>
                <a:srgbClr val="4C4C4C"/>
              </a:buClr>
              <a:buSzTx/>
            </a:pPr>
            <a:r>
              <a:rPr lang="en-US" altLang="en-US" sz="2400" dirty="0">
                <a:latin typeface="Arial" charset="0"/>
                <a:ea typeface="Arial" charset="0"/>
                <a:cs typeface="Arial" charset="0"/>
              </a:rPr>
              <a:t>Use a histogram to visualize the prices in this table</a:t>
            </a: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a:latin typeface="Arial" charset="0"/>
                <a:ea typeface="Arial" charset="0"/>
                <a:cs typeface="Arial" charset="0"/>
              </a:rPr>
              <a:t>Based on this plot, do you see a pattern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a:t>
            </a:r>
            <a:r>
              <a:rPr lang="en-US" altLang="en-US" sz="2400" i="1" dirty="0">
                <a:latin typeface="Arial" charset="0"/>
                <a:ea typeface="Arial" charset="0"/>
                <a:cs typeface="Arial" charset="0"/>
              </a:rPr>
              <a:t>relationship – </a:t>
            </a:r>
            <a:r>
              <a:rPr lang="en-US" altLang="en-US" sz="2400" dirty="0">
                <a:latin typeface="Arial" charset="0"/>
                <a:ea typeface="Arial" charset="0"/>
                <a:cs typeface="Arial" charset="0"/>
              </a:rPr>
              <a:t>between price and rating?</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Which dot is “Spike’s”?</a:t>
            </a:r>
          </a:p>
          <a:p>
            <a:pPr marL="342900" indent="-342900">
              <a:lnSpc>
                <a:spcPct val="200000"/>
              </a:lnSpc>
              <a:buFont typeface="Arial" charset="0"/>
              <a:buChar char="•"/>
            </a:pPr>
            <a:r>
              <a:rPr lang="en-US" dirty="0">
                <a:solidFill>
                  <a:schemeClr val="bg1"/>
                </a:solidFill>
              </a:rPr>
              <a:t>Complete Page 21</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For practice, make a scatterplot showing the </a:t>
            </a:r>
            <a:r>
              <a:rPr lang="en-US" dirty="0" err="1">
                <a:solidFill>
                  <a:schemeClr val="bg1"/>
                </a:solidFill>
                <a:latin typeface="Courier New" charset="0"/>
                <a:ea typeface="Courier New" charset="0"/>
                <a:cs typeface="Courier New" charset="0"/>
              </a:rPr>
              <a:t>gdp</a:t>
            </a:r>
            <a:r>
              <a:rPr lang="en-US" dirty="0">
                <a:solidFill>
                  <a:schemeClr val="bg1"/>
                </a:solidFill>
              </a:rPr>
              <a:t> v. </a:t>
            </a:r>
            <a:r>
              <a:rPr lang="en-US" dirty="0">
                <a:solidFill>
                  <a:schemeClr val="bg1"/>
                </a:solidFill>
                <a:latin typeface="Courier New" charset="0"/>
                <a:ea typeface="Courier New" charset="0"/>
                <a:cs typeface="Courier New" charset="0"/>
              </a:rPr>
              <a:t>median-life-expectancy</a:t>
            </a:r>
            <a:r>
              <a:rPr lang="en-US" dirty="0">
                <a:solidFill>
                  <a:schemeClr val="bg1"/>
                </a:solidFill>
              </a:rPr>
              <a:t> from </a:t>
            </a:r>
            <a:r>
              <a:rPr lang="en-US" dirty="0">
                <a:solidFill>
                  <a:schemeClr val="bg1"/>
                </a:solidFill>
                <a:latin typeface="Courier New" charset="0"/>
                <a:ea typeface="Courier New" charset="0"/>
                <a:cs typeface="Courier New" charset="0"/>
              </a:rPr>
              <a:t>countries</a:t>
            </a:r>
            <a:endParaRPr lang="en-US" dirty="0">
              <a:solidFill>
                <a:schemeClr val="bg1"/>
              </a:solidFill>
            </a:endParaRP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Is it positive or negative?</a:t>
            </a:r>
          </a:p>
          <a:p>
            <a:pPr marL="342900" indent="-342900">
              <a:lnSpc>
                <a:spcPct val="200000"/>
              </a:lnSpc>
              <a:buFont typeface="Arial" charset="0"/>
              <a:buChar char="•"/>
            </a:pPr>
            <a:endParaRPr lang="en-US" dirty="0">
              <a:solidFill>
                <a:schemeClr val="bg1"/>
              </a:solidFill>
            </a:endParaRP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a:solidFill>
                  <a:schemeClr val="bg1"/>
                </a:solidFill>
              </a:rPr>
              <a:t>Positive v. Negative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Using the relationship to make a </a:t>
            </a:r>
            <a:r>
              <a:rPr lang="en-US" i="1" dirty="0">
                <a:solidFill>
                  <a:schemeClr val="bg1"/>
                </a:solidFill>
              </a:rPr>
              <a:t>prediction</a:t>
            </a: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a:solidFill>
                  <a:schemeClr val="bg1"/>
                </a:solidFill>
              </a:rPr>
              <a:t>Line of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Predictor Function</a:t>
            </a:r>
            <a:endParaRPr lang="en-US" i="1" dirty="0">
              <a:solidFill>
                <a:schemeClr val="bg1"/>
              </a:solidFill>
            </a:endParaRPr>
          </a:p>
          <a:p>
            <a:pPr marL="342900" indent="-342900">
              <a:buFont typeface="Arial" charset="0"/>
              <a:buChar char="•"/>
            </a:pPr>
            <a:endParaRPr lang="en-US" i="1" dirty="0">
              <a:solidFill>
                <a:schemeClr val="bg1"/>
              </a:solidFill>
            </a:endParaRPr>
          </a:p>
          <a:p>
            <a:pPr marL="342900" indent="-342900">
              <a:buFont typeface="Arial" charset="0"/>
              <a:buChar char="•"/>
            </a:pPr>
            <a:r>
              <a:rPr lang="en-US" dirty="0">
                <a:solidFill>
                  <a:schemeClr val="bg1"/>
                </a:solidFill>
              </a:rPr>
              <a:t>Good v. Bad Predictors</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Turn to Page 22</a:t>
            </a:r>
            <a:r>
              <a:rPr lang="mr-IN" dirty="0">
                <a:solidFill>
                  <a:schemeClr val="bg1"/>
                </a:solidFill>
              </a:rPr>
              <a: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 and r</a:t>
            </a:r>
            <a:r>
              <a:rPr lang="en-US" baseline="30000" dirty="0"/>
              <a:t>2</a:t>
            </a:r>
            <a:endParaRPr lang="en-US" dirty="0">
              <a:latin typeface="Courier New" charset="0"/>
              <a:ea typeface="Courier New" charset="0"/>
              <a:cs typeface="Courier New" charset="0"/>
            </a:endParaRPr>
          </a:p>
        </p:txBody>
      </p:sp>
      <p:sp>
        <p:nvSpPr>
          <p:cNvPr id="4" name="TextBox 3"/>
          <p:cNvSpPr txBox="1"/>
          <p:nvPr/>
        </p:nvSpPr>
        <p:spPr>
          <a:xfrm>
            <a:off x="0" y="1600200"/>
            <a:ext cx="9296400" cy="4431983"/>
          </a:xfrm>
          <a:prstGeom prst="rect">
            <a:avLst/>
          </a:prstGeom>
          <a:noFill/>
        </p:spPr>
        <p:txBody>
          <a:bodyPr wrap="square" rtlCol="0">
            <a:spAutoFit/>
          </a:bodyPr>
          <a:lstStyle/>
          <a:p>
            <a:r>
              <a:rPr lang="en-US" sz="2000" dirty="0">
                <a:solidFill>
                  <a:schemeClr val="accent1"/>
                </a:solidFill>
                <a:latin typeface="Courier New" charset="0"/>
                <a:ea typeface="Courier New" charset="0"/>
                <a:cs typeface="Courier New" charset="0"/>
              </a:rPr>
              <a:t>#linear-regression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a:t>
            </a:r>
            <a:r>
              <a:rPr lang="en-US" sz="2000" dirty="0" err="1">
                <a:solidFill>
                  <a:schemeClr val="accent1"/>
                </a:solidFill>
                <a:latin typeface="Courier New" charset="0"/>
                <a:ea typeface="Courier New" charset="0"/>
                <a:cs typeface="Courier New" charset="0"/>
              </a:rPr>
              <a:t>Num</a:t>
            </a:r>
            <a:r>
              <a:rPr lang="en-US" sz="2000" dirty="0" err="1">
                <a:solidFill>
                  <a:schemeClr val="accent1"/>
                </a:solidFill>
                <a:latin typeface="Courier New" charset="0"/>
                <a:ea typeface="Courier New" charset="0"/>
                <a:cs typeface="Courier New" charset="0"/>
                <a:sym typeface="Wingdings"/>
              </a:rPr>
              <a: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a:t>
            </a:r>
          </a:p>
          <a:p>
            <a:r>
              <a:rPr lang="en-US" sz="2300" dirty="0">
                <a:solidFill>
                  <a:schemeClr val="bg1"/>
                </a:solidFill>
                <a:latin typeface="Courier New" charset="0"/>
                <a:ea typeface="Courier New" charset="0"/>
                <a:cs typeface="Courier New" charset="0"/>
              </a:rPr>
              <a:t>rating-predictor =</a:t>
            </a:r>
          </a:p>
          <a:p>
            <a:r>
              <a:rPr lang="en-US" sz="2300" dirty="0">
                <a:solidFill>
                  <a:schemeClr val="bg1"/>
                </a:solidFill>
                <a:latin typeface="Courier New" charset="0"/>
                <a:ea typeface="Courier New" charset="0"/>
                <a:cs typeface="Courier New" charset="0"/>
              </a:rPr>
              <a:t>   linear-regression(prices-list, ratings-list)</a:t>
            </a:r>
          </a:p>
          <a:p>
            <a:pPr marL="342900" indent="-342900">
              <a:buFont typeface="Arial" charset="0"/>
              <a:buChar char="•"/>
            </a:pPr>
            <a:endParaRPr lang="en-US" dirty="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linear-regression</a:t>
            </a:r>
            <a:r>
              <a:rPr lang="en-US" dirty="0">
                <a:solidFill>
                  <a:schemeClr val="bg1"/>
                </a:solidFill>
              </a:rPr>
              <a:t> is a function that </a:t>
            </a:r>
            <a:r>
              <a:rPr lang="en-US" i="1" dirty="0">
                <a:solidFill>
                  <a:schemeClr val="bg1"/>
                </a:solidFill>
              </a:rPr>
              <a:t>produces a function</a:t>
            </a:r>
          </a:p>
          <a:p>
            <a:pPr marL="525463" indent="-327025">
              <a:buFont typeface="Arial" charset="0"/>
              <a:buChar char="•"/>
            </a:pPr>
            <a:endParaRPr lang="en-US" i="1" dirty="0">
              <a:solidFill>
                <a:schemeClr val="bg1"/>
              </a:solidFill>
            </a:endParaRPr>
          </a:p>
          <a:p>
            <a:pPr marL="525463" indent="-327025">
              <a:buFont typeface="Arial" charset="0"/>
              <a:buChar char="•"/>
            </a:pPr>
            <a:r>
              <a:rPr lang="en-US" dirty="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into the Interactions Area</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How could we get the slope and y-intercept of this function?</a:t>
            </a:r>
          </a:p>
          <a:p>
            <a:pPr marL="525463" indent="-327025">
              <a:buFont typeface="Arial" charset="0"/>
              <a:buChar char="•"/>
            </a:pPr>
            <a:endParaRPr lang="en-US" dirty="0">
              <a:solidFill>
                <a:schemeClr val="bg1"/>
              </a:solidFill>
            </a:endParaRPr>
          </a:p>
        </p:txBody>
      </p:sp>
      <p:sp>
        <p:nvSpPr>
          <p:cNvPr id="7" name="Rectangular Callout 6"/>
          <p:cNvSpPr/>
          <p:nvPr/>
        </p:nvSpPr>
        <p:spPr>
          <a:xfrm>
            <a:off x="7239000" y="990600"/>
            <a:ext cx="1524000" cy="533400"/>
          </a:xfrm>
          <a:prstGeom prst="wedgeRectCallout">
            <a:avLst>
              <a:gd name="adj1" fmla="val -38333"/>
              <a:gd name="adj2" fmla="val -13273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t>
            </a:r>
            <a:r>
              <a:rPr lang="en-US" i="1" dirty="0" err="1"/>
              <a:t>ish</a:t>
            </a:r>
            <a:r>
              <a:rPr lang="en-US" i="1" dirty="0"/>
              <a:t>”</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457200" y="1828800"/>
            <a:ext cx="8229600" cy="1200329"/>
          </a:xfrm>
          <a:prstGeom prst="rect">
            <a:avLst/>
          </a:prstGeom>
          <a:noFill/>
        </p:spPr>
        <p:txBody>
          <a:bodyPr wrap="square" rtlCol="0">
            <a:spAutoFit/>
          </a:bodyPr>
          <a:lstStyle/>
          <a:p>
            <a:pPr marL="198438"/>
            <a:r>
              <a:rPr lang="en-US" dirty="0">
                <a:solidFill>
                  <a:schemeClr val="bg1"/>
                </a:solidFill>
              </a:rPr>
              <a:t>Just because two measures seem to co-relate does </a:t>
            </a:r>
            <a:r>
              <a:rPr lang="en-US" i="1" dirty="0">
                <a:solidFill>
                  <a:schemeClr val="bg1"/>
                </a:solidFill>
              </a:rPr>
              <a:t>not</a:t>
            </a:r>
            <a:r>
              <a:rPr lang="en-US" dirty="0">
                <a:solidFill>
                  <a:schemeClr val="bg1"/>
                </a:solidFill>
              </a:rPr>
              <a:t> mean that one causes the other!</a:t>
            </a:r>
            <a:endParaRPr lang="en-US" dirty="0">
              <a:solidFill>
                <a:schemeClr val="bg1"/>
              </a:solidFill>
              <a:latin typeface="Courier New" charset="0"/>
              <a:ea typeface="Courier New" charset="0"/>
              <a:cs typeface="Courier New" charset="0"/>
            </a:endParaRPr>
          </a:p>
          <a:p>
            <a:pPr marL="525463" indent="-327025">
              <a:buFont typeface="Arial" charset="0"/>
              <a:buChar char="•"/>
            </a:pPr>
            <a:endParaRPr lang="en-US" dirty="0">
              <a:solidFill>
                <a:schemeClr val="bg1"/>
              </a:solidFill>
            </a:endParaRPr>
          </a:p>
        </p:txBody>
      </p:sp>
      <p:grpSp>
        <p:nvGrpSpPr>
          <p:cNvPr id="15" name="Group 14"/>
          <p:cNvGrpSpPr/>
          <p:nvPr/>
        </p:nvGrpSpPr>
        <p:grpSpPr>
          <a:xfrm>
            <a:off x="1143000" y="2667000"/>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4493538"/>
          </a:xfrm>
          <a:prstGeom prst="rect">
            <a:avLst/>
          </a:prstGeom>
          <a:noFill/>
        </p:spPr>
        <p:txBody>
          <a:bodyPr wrap="square" rtlCol="0">
            <a:spAutoFit/>
          </a:bodyPr>
          <a:lstStyle/>
          <a:p>
            <a:pPr marL="525463" indent="-327025">
              <a:buFont typeface="Arial" charset="0"/>
              <a:buChar char="•"/>
            </a:pPr>
            <a:r>
              <a:rPr lang="en-US" dirty="0">
                <a:solidFill>
                  <a:schemeClr val="bg1"/>
                </a:solidFill>
                <a:latin typeface="Courier New" charset="0"/>
                <a:ea typeface="Courier New" charset="0"/>
                <a:cs typeface="Courier New" charset="0"/>
              </a:rPr>
              <a:t>rating-predictor</a:t>
            </a:r>
            <a:r>
              <a:rPr lang="en-US" dirty="0">
                <a:solidFill>
                  <a:schemeClr val="bg1"/>
                </a:solidFill>
              </a:rPr>
              <a:t> is just a function (just like </a:t>
            </a:r>
            <a:r>
              <a:rPr lang="en-US" dirty="0" err="1">
                <a:solidFill>
                  <a:schemeClr val="bg1"/>
                </a:solidFill>
                <a:latin typeface="Courier New" charset="0"/>
                <a:ea typeface="Courier New" charset="0"/>
                <a:cs typeface="Courier New" charset="0"/>
              </a:rPr>
              <a:t>num-sqrt</a:t>
            </a:r>
            <a:r>
              <a:rPr lang="en-US" dirty="0">
                <a:solidFill>
                  <a:schemeClr val="bg1"/>
                </a:solidFill>
              </a:rPr>
              <a: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Review: Plot this function using </a:t>
            </a:r>
            <a:r>
              <a:rPr lang="en-US" dirty="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a:solidFill>
                <a:schemeClr val="bg1"/>
              </a:solidFill>
            </a:endParaRPr>
          </a:p>
          <a:p>
            <a:pPr marL="525463" indent="-327025">
              <a:buFont typeface="Arial" charset="0"/>
              <a:buChar char="•"/>
            </a:pPr>
            <a:r>
              <a:rPr lang="en-US" dirty="0">
                <a:solidFill>
                  <a:schemeClr val="bg1"/>
                </a:solidFill>
              </a:rPr>
              <a:t>We’d like to </a:t>
            </a:r>
            <a:r>
              <a:rPr lang="en-US" i="1" dirty="0">
                <a:solidFill>
                  <a:schemeClr val="bg1"/>
                </a:solidFill>
              </a:rPr>
              <a:t>combine</a:t>
            </a:r>
            <a:r>
              <a:rPr lang="en-US" dirty="0">
                <a:solidFill>
                  <a:schemeClr val="bg1"/>
                </a:solidFill>
              </a:rPr>
              <a:t> the scatterplot and the predictor plot</a:t>
            </a:r>
            <a:endParaRPr lang="en-US" sz="2600" dirty="0">
              <a:solidFill>
                <a:schemeClr val="accent1"/>
              </a:solidFill>
              <a:latin typeface="Courier New" charset="0"/>
              <a:cs typeface="Courier New" charset="0"/>
            </a:endParaRPr>
          </a:p>
          <a:p>
            <a:pPr marL="525463" indent="-327025">
              <a:buFont typeface="Arial" charset="0"/>
              <a:buChar char="•"/>
            </a:pPr>
            <a:r>
              <a:rPr lang="en-US" sz="2000" dirty="0">
                <a:solidFill>
                  <a:schemeClr val="accent1"/>
                </a:solidFill>
                <a:latin typeface="Courier New" charset="0"/>
                <a:ea typeface="Courier New" charset="0"/>
                <a:cs typeface="Courier New" charset="0"/>
              </a:rPr>
              <a:t># draw-plots :: String, List&lt;Series&gt; </a:t>
            </a:r>
            <a:r>
              <a:rPr lang="en-US" sz="2000" dirty="0">
                <a:solidFill>
                  <a:schemeClr val="accent1"/>
                </a:solidFill>
                <a:latin typeface="Courier New" charset="0"/>
                <a:ea typeface="Courier New" charset="0"/>
                <a:cs typeface="Courier New" charset="0"/>
                <a:sym typeface="Wingdings"/>
              </a:rPr>
              <a:t></a:t>
            </a:r>
            <a:r>
              <a:rPr lang="en-US" sz="2000" dirty="0">
                <a:solidFill>
                  <a:schemeClr val="accent1"/>
                </a:solidFill>
                <a:latin typeface="Courier New" charset="0"/>
                <a:ea typeface="Courier New" charset="0"/>
                <a:cs typeface="Courier New" charset="0"/>
              </a:rPr>
              <a:t> Image</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a:solidFill>
                <a:schemeClr val="accent1"/>
              </a:solidFill>
              <a:latin typeface="Courier New" charset="0"/>
              <a:ea typeface="Courier New" charset="0"/>
              <a:cs typeface="Courier New" charset="0"/>
            </a:endParaRPr>
          </a:p>
          <a:p>
            <a:pPr marL="655638" indent="-457200">
              <a:buFont typeface="Arial" charset="0"/>
              <a:buChar char="•"/>
            </a:pPr>
            <a:r>
              <a:rPr lang="en-US" dirty="0">
                <a:solidFill>
                  <a:schemeClr val="bg1"/>
                </a:solidFill>
              </a:rPr>
              <a:t>How do we grade this predictor?</a:t>
            </a:r>
          </a:p>
          <a:p>
            <a:pPr algn="ctr"/>
            <a:r>
              <a:rPr lang="en-US" sz="2000" dirty="0">
                <a:solidFill>
                  <a:schemeClr val="accent1"/>
                </a:solidFill>
                <a:latin typeface="Courier New" charset="0"/>
                <a:ea typeface="Courier New" charset="0"/>
                <a:cs typeface="Courier New" charset="0"/>
              </a:rPr>
              <a:t># r-squared ::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List&lt;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-&gt;</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-&gt; </a:t>
            </a:r>
            <a:r>
              <a:rPr lang="en-US" sz="2000" dirty="0" err="1">
                <a:solidFill>
                  <a:schemeClr val="accent1"/>
                </a:solidFill>
                <a:latin typeface="Courier New" charset="0"/>
                <a:ea typeface="Courier New" charset="0"/>
                <a:cs typeface="Courier New" charset="0"/>
              </a:rPr>
              <a:t>Num</a:t>
            </a:r>
            <a:r>
              <a:rPr lang="en-US" sz="2000" dirty="0">
                <a:solidFill>
                  <a:schemeClr val="accent1"/>
                </a:solidFill>
                <a:latin typeface="Courier New" charset="0"/>
                <a:ea typeface="Courier New" charset="0"/>
                <a:cs typeface="Courier New" charset="0"/>
              </a:rPr>
              <a:t> </a:t>
            </a:r>
          </a:p>
          <a:p>
            <a:pPr marL="655638" indent="-457200">
              <a:buFont typeface="Arial" charset="0"/>
              <a:buChar char="•"/>
            </a:pPr>
            <a:endParaRPr lang="en-US" dirty="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823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Turn to Page 23</a:t>
            </a:r>
            <a:r>
              <a:rPr lang="mr-IN" altLang="en-US" sz="2400" dirty="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Return to Page 20, and write down your findings.</a:t>
            </a:r>
          </a:p>
          <a:p>
            <a:pPr marL="342900" indent="-342900" eaLnBrk="1" hangingPunct="1">
              <a:lnSpc>
                <a:spcPct val="150000"/>
              </a:lnSpc>
              <a:spcAft>
                <a:spcPts val="1800"/>
              </a:spcAft>
              <a:buClr>
                <a:srgbClr val="4C4C4C"/>
              </a:buClr>
              <a:buSzTx/>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buSzTx/>
            </a:pPr>
            <a:r>
              <a:rPr lang="en-US" altLang="en-US" sz="2400" dirty="0">
                <a:latin typeface="Arial" charset="0"/>
                <a:ea typeface="Arial" charset="0"/>
                <a:cs typeface="Arial" charset="0"/>
              </a:rPr>
              <a:t>Answer Question 8: What kind of correlations would you like to search for in </a:t>
            </a:r>
            <a:r>
              <a:rPr lang="en-US" altLang="en-US" sz="2400" i="1" dirty="0">
                <a:latin typeface="Arial" charset="0"/>
                <a:ea typeface="Arial" charset="0"/>
                <a:cs typeface="Arial" charset="0"/>
              </a:rPr>
              <a:t>your</a:t>
            </a:r>
            <a:r>
              <a:rPr lang="en-US" altLang="en-US" sz="2400" dirty="0">
                <a:latin typeface="Arial" charset="0"/>
                <a:ea typeface="Arial" charset="0"/>
                <a:cs typeface="Arial" charset="0"/>
              </a:rPr>
              <a:t> dataset?</a:t>
            </a:r>
          </a:p>
          <a:p>
            <a:pPr marL="342900" indent="-342900" eaLnBrk="1" hangingPunct="1">
              <a:lnSpc>
                <a:spcPct val="150000"/>
              </a:lnSpc>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11"/>
          </p:nvPr>
        </p:nvSpPr>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2"/>
              </a:rPr>
              <a:t>Unit 7 Starter File</a:t>
            </a:r>
            <a:r>
              <a:rPr lang="en-US" altLang="en-US" sz="2400" dirty="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a:latin typeface="Arial" charset="0"/>
                <a:ea typeface="Arial" charset="0"/>
                <a:cs typeface="Arial" charset="0"/>
              </a:rPr>
              <a:t>Race to explore the new dataset: </a:t>
            </a:r>
            <a:r>
              <a:rPr lang="en-US" altLang="en-US" sz="2400" dirty="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movies-selected</a:t>
            </a:r>
            <a:r>
              <a:rPr lang="en-US" altLang="en-US" sz="2400" dirty="0">
                <a:latin typeface="Arial" charset="0"/>
                <a:ea typeface="Arial" charset="0"/>
                <a:cs typeface="Arial" charset="0"/>
              </a:rPr>
              <a:t> 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select</a:t>
            </a:r>
            <a:r>
              <a:rPr lang="en-US" dirty="0"/>
              <a:t> query</a:t>
            </a:r>
          </a:p>
        </p:txBody>
      </p:sp>
      <p:sp>
        <p:nvSpPr>
          <p:cNvPr id="3" name="Content Placeholder 2"/>
          <p:cNvSpPr>
            <a:spLocks noGrp="1"/>
          </p:cNvSpPr>
          <p:nvPr>
            <p:ph idx="1"/>
          </p:nvPr>
        </p:nvSpPr>
        <p:spPr>
          <a:xfrm>
            <a:off x="609600" y="2552701"/>
            <a:ext cx="7620000" cy="1112837"/>
          </a:xfrm>
        </p:spPr>
        <p:txBody>
          <a:bodyPr/>
          <a:lstStyle/>
          <a:p>
            <a:pPr marL="0" indent="0">
              <a:buNone/>
            </a:pPr>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6370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8" name="Rectangular Callout 7"/>
          <p:cNvSpPr/>
          <p:nvPr/>
        </p:nvSpPr>
        <p:spPr>
          <a:xfrm>
            <a:off x="54102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keyword </a:t>
            </a:r>
          </a:p>
        </p:txBody>
      </p:sp>
      <p:sp>
        <p:nvSpPr>
          <p:cNvPr id="9" name="Rectangular Callout 8"/>
          <p:cNvSpPr/>
          <p:nvPr/>
        </p:nvSpPr>
        <p:spPr>
          <a:xfrm>
            <a:off x="54102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keywords</a:t>
            </a:r>
            <a:endParaRPr lang="en-US" dirty="0">
              <a:solidFill>
                <a:schemeClr val="tx1"/>
              </a:solidFill>
            </a:endParaRPr>
          </a:p>
        </p:txBody>
      </p:sp>
      <p:grpSp>
        <p:nvGrpSpPr>
          <p:cNvPr id="11" name="Group 10"/>
          <p:cNvGrpSpPr/>
          <p:nvPr/>
        </p:nvGrpSpPr>
        <p:grpSpPr>
          <a:xfrm>
            <a:off x="21336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desired columns</a:t>
              </a: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7150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25 and 26 in your workbook</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a:latin typeface="Arial" charset="0"/>
                <a:ea typeface="Arial" charset="0"/>
                <a:cs typeface="Arial" charset="0"/>
              </a:rPr>
              <a:t>Race to answer the following questions:</a:t>
            </a:r>
            <a:endParaRPr lang="en-US" altLang="en-US" sz="2400" dirty="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p>
          <a:p>
            <a:pPr lvl="1">
              <a:buClr>
                <a:schemeClr val="bg1"/>
              </a:buClr>
            </a:pPr>
            <a:endParaRPr lang="en-US" sz="2200" dirty="0"/>
          </a:p>
          <a:p>
            <a:pPr marL="342900" indent="-342900" eaLnBrk="1" hangingPunct="1">
              <a:spcAft>
                <a:spcPts val="1800"/>
              </a:spcAft>
              <a:buClr>
                <a:srgbClr val="4C4C4C"/>
              </a:buClr>
              <a:buSzTx/>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presidents-ordered </a:t>
            </a:r>
            <a:r>
              <a:rPr lang="en-US" altLang="en-US" sz="2400" dirty="0">
                <a:latin typeface="Arial" charset="0"/>
                <a:ea typeface="Arial" charset="0"/>
                <a:cs typeface="Arial" charset="0"/>
              </a:rPr>
              <a:t>into the Interactions Area</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order </a:t>
            </a:r>
            <a:r>
              <a:rPr lang="en-US" dirty="0"/>
              <a:t>query</a:t>
            </a:r>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a:latin typeface="Courier New" charset="0"/>
                <a:ea typeface="Courier New" charset="0"/>
                <a:cs typeface="Courier New" charset="0"/>
              </a:rPr>
              <a:t>order </a:t>
            </a:r>
            <a:r>
              <a:rPr lang="en-US" dirty="0">
                <a:latin typeface="Courier New" charset="0"/>
                <a:ea typeface="Courier New" charset="0"/>
                <a:cs typeface="Courier New" charset="0"/>
              </a:rPr>
              <a:t>movies: title ascending </a:t>
            </a: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name/order pairs</a:t>
              </a: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550762" y="5257800"/>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order </a:t>
            </a:r>
            <a:r>
              <a:rPr lang="en-US" dirty="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27</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What if we want to </a:t>
            </a:r>
            <a:r>
              <a:rPr lang="en-US" altLang="en-US" sz="2400" dirty="0">
                <a:latin typeface="Courier New" charset="0"/>
                <a:ea typeface="Courier New" charset="0"/>
                <a:cs typeface="Courier New" charset="0"/>
              </a:rPr>
              <a:t>select</a:t>
            </a:r>
            <a:r>
              <a:rPr lang="en-US" altLang="en-US" sz="2400" dirty="0">
                <a:latin typeface="Arial" charset="0"/>
                <a:ea typeface="Arial" charset="0"/>
                <a:cs typeface="Arial" charset="0"/>
              </a:rPr>
              <a:t> </a:t>
            </a:r>
            <a:r>
              <a:rPr lang="en-US" altLang="en-US" sz="2400" i="1" dirty="0">
                <a:latin typeface="Arial" charset="0"/>
                <a:ea typeface="Arial" charset="0"/>
                <a:cs typeface="Arial" charset="0"/>
              </a:rPr>
              <a:t>and</a:t>
            </a:r>
            <a:r>
              <a:rPr lang="en-US" altLang="en-US" sz="2400" dirty="0">
                <a:latin typeface="Arial" charset="0"/>
                <a:ea typeface="Arial" charset="0"/>
                <a:cs typeface="Arial" charset="0"/>
              </a:rPr>
              <a:t> </a:t>
            </a:r>
            <a:r>
              <a:rPr lang="en-US" altLang="en-US" sz="2400" dirty="0">
                <a:latin typeface="Courier New" charset="0"/>
                <a:ea typeface="Courier New" charset="0"/>
                <a:cs typeface="Courier New" charset="0"/>
              </a:rPr>
              <a:t>order</a:t>
            </a:r>
            <a:r>
              <a:rPr lang="en-US" altLang="en-US" sz="2400" dirty="0">
                <a:latin typeface="Arial" charset="0"/>
                <a:ea typeface="Arial" charset="0"/>
                <a:cs typeface="Arial" charset="0"/>
              </a:rPr>
              <a:t>?</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Type </a:t>
            </a:r>
            <a:r>
              <a:rPr lang="en-US" altLang="en-US" sz="2400" dirty="0">
                <a:latin typeface="Courier New" charset="0"/>
                <a:ea typeface="Courier New" charset="0"/>
                <a:cs typeface="Courier New" charset="0"/>
              </a:rPr>
              <a:t>studio-and-gross</a:t>
            </a:r>
            <a:r>
              <a:rPr lang="en-US" altLang="en-US" sz="2400" dirty="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a:latin typeface="Arial" charset="0"/>
                <a:ea typeface="Arial" charset="0"/>
                <a:cs typeface="Arial" charset="0"/>
              </a:rPr>
              <a:t>?</a:t>
            </a:r>
          </a:p>
          <a:p>
            <a:pPr indent="403225" fontAlgn="ctr">
              <a:lnSpc>
                <a:spcPct val="200000"/>
              </a:lnSpc>
              <a:buClr>
                <a:schemeClr val="bg1"/>
              </a:buClr>
            </a:pPr>
            <a:r>
              <a:rPr lang="en-US" sz="2400" dirty="0">
                <a:latin typeface="Arial" charset="0"/>
                <a:ea typeface="Arial" charset="0"/>
                <a:cs typeface="Arial" charset="0"/>
              </a:rPr>
              <a:t>Are the rows in this table in any particular order?</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Introducing </a:t>
            </a:r>
            <a:r>
              <a:rPr lang="en-US" i="1" dirty="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then remove it later.</a:t>
            </a:r>
          </a:p>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The order of our queries matters </a:t>
            </a:r>
            <a:r>
              <a:rPr lang="mr-IN" altLang="en-US" sz="2400" dirty="0">
                <a:latin typeface="Arial" charset="0"/>
                <a:ea typeface="Arial" charset="0"/>
                <a:cs typeface="Arial" charset="0"/>
              </a:rPr>
              <a:t>–</a:t>
            </a:r>
            <a:r>
              <a:rPr lang="en-US" altLang="en-US" sz="2400" dirty="0">
                <a:latin typeface="Arial" charset="0"/>
                <a:ea typeface="Arial" charset="0"/>
                <a:cs typeface="Arial" charset="0"/>
              </a:rPr>
              <a:t> a lot!</a:t>
            </a:r>
          </a:p>
          <a:p>
            <a:pPr indent="403225" fontAlgn="ctr">
              <a:lnSpc>
                <a:spcPct val="200000"/>
              </a:lnSpc>
              <a:buClr>
                <a:schemeClr val="bg1"/>
              </a:buClr>
            </a:pPr>
            <a:r>
              <a:rPr lang="en-US" sz="2400" dirty="0">
                <a:latin typeface="Arial" charset="0"/>
                <a:ea typeface="Arial" charset="0"/>
                <a:cs typeface="Arial" charset="0"/>
              </a:rPr>
              <a:t>Turn to Page 28</a:t>
            </a:r>
            <a:r>
              <a:rPr lang="mr-IN" sz="2400" dirty="0">
                <a:latin typeface="Arial" charset="0"/>
                <a:ea typeface="Arial" charset="0"/>
                <a:cs typeface="Arial" charset="0"/>
              </a:rPr>
              <a:t>…</a:t>
            </a:r>
            <a:endParaRPr lang="en-US" sz="24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charset="0"/>
                <a:ea typeface="Courier New" charset="0"/>
                <a:cs typeface="Courier New" charset="0"/>
              </a:rPr>
              <a:t>Total-and-Domestic</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extLst>
                    <a:ext uri="{9D8B030D-6E8A-4147-A177-3AD203B41FA5}">
                      <a16:colId xmlns:a16="http://schemas.microsoft.com/office/drawing/2014/main" val="20000"/>
                    </a:ext>
                  </a:extLst>
                </a:gridCol>
                <a:gridCol w="491566">
                  <a:extLst>
                    <a:ext uri="{9D8B030D-6E8A-4147-A177-3AD203B41FA5}">
                      <a16:colId xmlns:a16="http://schemas.microsoft.com/office/drawing/2014/main" val="20001"/>
                    </a:ext>
                  </a:extLst>
                </a:gridCol>
                <a:gridCol w="515238">
                  <a:extLst>
                    <a:ext uri="{9D8B030D-6E8A-4147-A177-3AD203B41FA5}">
                      <a16:colId xmlns:a16="http://schemas.microsoft.com/office/drawing/2014/main" val="20002"/>
                    </a:ext>
                  </a:extLst>
                </a:gridCol>
                <a:gridCol w="716441">
                  <a:extLst>
                    <a:ext uri="{9D8B030D-6E8A-4147-A177-3AD203B41FA5}">
                      <a16:colId xmlns:a16="http://schemas.microsoft.com/office/drawing/2014/main" val="20003"/>
                    </a:ext>
                  </a:extLst>
                </a:gridCol>
                <a:gridCol w="716441">
                  <a:extLst>
                    <a:ext uri="{9D8B030D-6E8A-4147-A177-3AD203B41FA5}">
                      <a16:colId xmlns:a16="http://schemas.microsoft.com/office/drawing/2014/main" val="20004"/>
                    </a:ext>
                  </a:extLst>
                </a:gridCol>
                <a:gridCol w="415030">
                  <a:extLst>
                    <a:ext uri="{9D8B030D-6E8A-4147-A177-3AD203B41FA5}">
                      <a16:colId xmlns:a16="http://schemas.microsoft.com/office/drawing/2014/main" val="20005"/>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extLst>
                  <a:ext uri="{0D108BD9-81ED-4DB2-BD59-A6C34878D82A}">
                    <a16:rowId xmlns:a16="http://schemas.microsoft.com/office/drawing/2014/main" val="1000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extLst>
                    <a:ext uri="{9D8B030D-6E8A-4147-A177-3AD203B41FA5}">
                      <a16:colId xmlns:a16="http://schemas.microsoft.com/office/drawing/2014/main" val="20000"/>
                    </a:ext>
                  </a:extLst>
                </a:gridCol>
                <a:gridCol w="461276">
                  <a:extLst>
                    <a:ext uri="{9D8B030D-6E8A-4147-A177-3AD203B41FA5}">
                      <a16:colId xmlns:a16="http://schemas.microsoft.com/office/drawing/2014/main" val="20001"/>
                    </a:ext>
                  </a:extLst>
                </a:gridCol>
                <a:gridCol w="666555">
                  <a:extLst>
                    <a:ext uri="{9D8B030D-6E8A-4147-A177-3AD203B41FA5}">
                      <a16:colId xmlns:a16="http://schemas.microsoft.com/office/drawing/2014/main" val="20002"/>
                    </a:ext>
                  </a:extLst>
                </a:gridCol>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0"/>
                  </a:ext>
                </a:extLst>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1"/>
                  </a:ext>
                </a:extLst>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2"/>
                  </a:ext>
                </a:extLst>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3"/>
                  </a:ext>
                </a:extLst>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extLst>
                  <a:ext uri="{0D108BD9-81ED-4DB2-BD59-A6C34878D82A}">
                    <a16:rowId xmlns:a16="http://schemas.microsoft.com/office/drawing/2014/main" val="10004"/>
                  </a:ext>
                </a:extLst>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extLst>
                  <a:ext uri="{0D108BD9-81ED-4DB2-BD59-A6C34878D82A}">
                    <a16:rowId xmlns:a16="http://schemas.microsoft.com/office/drawing/2014/main" val="10005"/>
                  </a:ext>
                </a:extLst>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a:solidFill>
                  <a:schemeClr val="bg1"/>
                </a:solidFill>
              </a:rPr>
              <a:t>“Start” and “End” tables</a:t>
            </a:r>
          </a:p>
          <a:p>
            <a:pPr marL="342900" indent="-342900">
              <a:lnSpc>
                <a:spcPct val="200000"/>
              </a:lnSpc>
              <a:buFont typeface="Arial" charset="0"/>
              <a:buChar char="•"/>
            </a:pPr>
            <a:r>
              <a:rPr lang="en-US" sz="2200" dirty="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total ascending</a:t>
            </a: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title, total, domestic</a:t>
            </a: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movies-ordered</a:t>
            </a:r>
          </a:p>
        </p:txBody>
      </p:sp>
      <p:sp>
        <p:nvSpPr>
          <p:cNvPr id="28" name="Rectangle 27"/>
          <p:cNvSpPr>
            <a:spLocks noChangeArrowheads="1"/>
          </p:cNvSpPr>
          <p:nvPr/>
        </p:nvSpPr>
        <p:spPr bwMode="auto">
          <a:xfrm>
            <a:off x="193876" y="3391701"/>
            <a:ext cx="8610600" cy="830997"/>
          </a:xfrm>
          <a:prstGeom prst="rect">
            <a:avLst/>
          </a:prstGeom>
          <a:ln/>
          <a:extLst/>
        </p:spPr>
        <p:style>
          <a:lnRef idx="1">
            <a:schemeClr val="accent1"/>
          </a:lnRef>
          <a:fillRef idx="3">
            <a:schemeClr val="accent1"/>
          </a:fillRef>
          <a:effectRef idx="2">
            <a:schemeClr val="accent1"/>
          </a:effectRef>
          <a:fontRef idx="minor">
            <a:schemeClr val="lt1"/>
          </a:fontRef>
        </p:style>
        <p:txBody>
          <a:bodyPr anchor="ct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None/>
            </a:pPr>
            <a:r>
              <a:rPr lang="en-US" altLang="en-US" sz="2400" dirty="0">
                <a:solidFill>
                  <a:schemeClr val="tx1"/>
                </a:solidFill>
                <a:latin typeface="Arial" charset="0"/>
                <a:ea typeface="Arial" charset="0"/>
                <a:cs typeface="Arial" charset="0"/>
              </a:rPr>
              <a:t>Complete the Table Plan on Page 29</a:t>
            </a:r>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bg/>
                                          </p:spTgt>
                                        </p:tgtEl>
                                        <p:attrNameLst>
                                          <p:attrName>style.visibility</p:attrName>
                                        </p:attrNameLst>
                                      </p:cBhvr>
                                      <p:to>
                                        <p:strVal val="visible"/>
                                      </p:to>
                                    </p:set>
                                    <p:animEffect transition="in" filter="fade">
                                      <p:cBhvr>
                                        <p:cTn id="39" dur="500"/>
                                        <p:tgtEl>
                                          <p:spTgt spid="28">
                                            <p:bg/>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P spid="28"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a:latin typeface="Arial" charset="0"/>
                <a:ea typeface="Arial" charset="0"/>
                <a:cs typeface="Arial" charset="0"/>
              </a:rPr>
              <a:t>Open your Final Project Files (code and report)</a:t>
            </a:r>
          </a:p>
          <a:p>
            <a:pPr marL="342900" indent="-342900" eaLnBrk="1" hangingPunct="1">
              <a:spcAft>
                <a:spcPts val="1800"/>
              </a:spcAft>
              <a:buClr>
                <a:srgbClr val="4C4C4C"/>
              </a:buClr>
            </a:pPr>
            <a:r>
              <a:rPr lang="en-US" sz="2400" dirty="0">
                <a:latin typeface="Arial" charset="0"/>
                <a:ea typeface="Arial" charset="0"/>
                <a:cs typeface="Arial" charset="0"/>
              </a:rPr>
              <a:t>Look at your answer to question 8. Was the correlation what you expected?</a:t>
            </a:r>
          </a:p>
          <a:p>
            <a:pPr marL="342900" indent="-342900" eaLnBrk="1" hangingPunct="1">
              <a:spcAft>
                <a:spcPts val="1800"/>
              </a:spcAft>
              <a:buClr>
                <a:srgbClr val="4C4C4C"/>
              </a:buClr>
            </a:pPr>
            <a:r>
              <a:rPr lang="en-US" sz="2400" dirty="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a:latin typeface="Arial" charset="0"/>
                <a:ea typeface="Arial" charset="0"/>
                <a:cs typeface="Arial" charset="0"/>
              </a:rPr>
              <a:t>Answer question 9</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4000" i="1" dirty="0">
                <a:latin typeface="Arial" charset="0"/>
                <a:ea typeface="Arial" charset="0"/>
                <a:cs typeface="Arial" charset="0"/>
              </a:rPr>
              <a:t>“</a:t>
            </a:r>
            <a:r>
              <a:rPr lang="en-US" sz="4000" i="1" dirty="0"/>
              <a:t>How much of Asia’s GDP does China generate?</a:t>
            </a:r>
            <a:r>
              <a:rPr lang="en-US" altLang="en-US" sz="4000" i="1" dirty="0">
                <a:latin typeface="Arial" charset="0"/>
                <a:ea typeface="Arial" charset="0"/>
                <a:cs typeface="Arial" charset="0"/>
              </a:rPr>
              <a:t>”</a:t>
            </a:r>
            <a:endParaRPr lang="en-US" sz="4000" i="1" dirty="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30</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23008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8400" y="4191000"/>
            <a:ext cx="4876800" cy="2438400"/>
          </a:xfrm>
          <a:prstGeom prst="rect">
            <a:avLst/>
          </a:prstGeom>
        </p:spPr>
      </p:pic>
      <p:sp>
        <p:nvSpPr>
          <p:cNvPr id="5" name="Footer Placeholder 4"/>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a:latin typeface="Courier New" charset="0"/>
                <a:ea typeface="Courier New" charset="0"/>
                <a:cs typeface="Courier New" charset="0"/>
              </a:rPr>
              <a:t>5 + 3	4 * 2	3 &gt; 2		8 &lt; (1 + 1)</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What is the </a:t>
            </a:r>
            <a:r>
              <a:rPr lang="en-US" sz="2000" i="1" dirty="0">
                <a:latin typeface="Arial" charset="0"/>
                <a:ea typeface="Arial" charset="0"/>
                <a:cs typeface="Arial" charset="0"/>
              </a:rPr>
              <a:t>Type </a:t>
            </a:r>
            <a:r>
              <a:rPr lang="en-US" sz="2000" dirty="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Courier New" charset="0"/>
                <a:ea typeface="Courier New" charset="0"/>
                <a:cs typeface="Courier New" charset="0"/>
              </a:rPr>
              <a:t>true</a:t>
            </a:r>
            <a:r>
              <a:rPr lang="en-US" sz="2000" dirty="0">
                <a:latin typeface="Arial" charset="0"/>
                <a:ea typeface="Arial" charset="0"/>
                <a:cs typeface="Arial" charset="0"/>
              </a:rPr>
              <a:t> and </a:t>
            </a:r>
            <a:r>
              <a:rPr lang="en-US" sz="2000" dirty="0">
                <a:latin typeface="Courier New" charset="0"/>
                <a:ea typeface="Courier New" charset="0"/>
                <a:cs typeface="Courier New" charset="0"/>
              </a:rPr>
              <a:t>false</a:t>
            </a:r>
            <a:r>
              <a:rPr lang="en-US" sz="2000" dirty="0">
                <a:latin typeface="Arial" charset="0"/>
                <a:ea typeface="Arial" charset="0"/>
                <a:cs typeface="Arial" charset="0"/>
              </a:rPr>
              <a:t> belong to a new Type, called a </a:t>
            </a:r>
            <a:r>
              <a:rPr lang="en-US" sz="2000" i="1" dirty="0">
                <a:latin typeface="Arial" charset="0"/>
                <a:ea typeface="Arial" charset="0"/>
                <a:cs typeface="Arial" charset="0"/>
              </a:rPr>
              <a:t>Boolean</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What is the difference between </a:t>
            </a:r>
            <a:r>
              <a:rPr lang="en-US" sz="2000" dirty="0">
                <a:latin typeface="Courier New" charset="0"/>
                <a:ea typeface="Courier New" charset="0"/>
                <a:cs typeface="Courier New" charset="0"/>
              </a:rPr>
              <a:t>=</a:t>
            </a:r>
            <a:r>
              <a:rPr lang="en-US" sz="2000" dirty="0">
                <a:latin typeface="Arial" charset="0"/>
                <a:ea typeface="Arial" charset="0"/>
                <a:cs typeface="Arial" charset="0"/>
              </a:rPr>
              <a:t> and </a:t>
            </a:r>
            <a:r>
              <a:rPr lang="en-US" sz="2000" dirty="0">
                <a:latin typeface="Courier New" charset="0"/>
                <a:ea typeface="Courier New" charset="0"/>
                <a:cs typeface="Courier New" charset="0"/>
              </a:rPr>
              <a:t>==</a:t>
            </a:r>
            <a:r>
              <a:rPr lang="en-US" sz="2000" dirty="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Turn to Page 31</a:t>
            </a:r>
            <a:r>
              <a:rPr lang="mr-IN" sz="2000" dirty="0">
                <a:latin typeface="Arial" charset="0"/>
                <a:ea typeface="Arial" charset="0"/>
                <a:cs typeface="Arial" charset="0"/>
              </a:rPr>
              <a:t>…</a:t>
            </a:r>
            <a:endParaRPr lang="en-US" sz="2000" dirty="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a:latin typeface="Arial" charset="0"/>
                <a:ea typeface="Arial" charset="0"/>
                <a:cs typeface="Arial" charset="0"/>
              </a:rPr>
              <a:t>How might </a:t>
            </a:r>
            <a:r>
              <a:rPr lang="en-US" sz="2000" dirty="0">
                <a:latin typeface="Courier New" charset="0"/>
                <a:ea typeface="Courier New" charset="0"/>
                <a:cs typeface="Courier New" charset="0"/>
              </a:rPr>
              <a:t>(continent == “Asia”)</a:t>
            </a:r>
            <a:r>
              <a:rPr lang="en-US" sz="2000" dirty="0">
                <a:latin typeface="Arial" charset="0"/>
                <a:ea typeface="Arial" charset="0"/>
                <a:cs typeface="Arial" charset="0"/>
              </a:rPr>
              <a:t> be useful to us?</a:t>
            </a: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62200" y="41148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Footer Placeholder 5"/>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 </a:t>
            </a:r>
            <a:r>
              <a:rPr lang="en-US" dirty="0">
                <a:latin typeface="Arial" charset="0"/>
                <a:ea typeface="Arial" charset="0"/>
                <a:cs typeface="Arial" charset="0"/>
              </a:rPr>
              <a:t>Using check inside </a:t>
            </a:r>
            <a:r>
              <a:rPr lang="en-US" dirty="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a:latin typeface="Arial" charset="0"/>
                <a:ea typeface="Arial" charset="0"/>
                <a:cs typeface="Arial" charset="0"/>
              </a:rPr>
              <a:t>Open the </a:t>
            </a:r>
            <a:r>
              <a:rPr lang="en-US" sz="2000" dirty="0">
                <a:latin typeface="Arial" charset="0"/>
                <a:ea typeface="Arial" charset="0"/>
                <a:cs typeface="Arial" charset="0"/>
                <a:hlinkClick r:id="rId2"/>
              </a:rPr>
              <a:t>Unit 8 Starter File</a:t>
            </a:r>
            <a:r>
              <a:rPr lang="en-US" sz="2000" dirty="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Type </a:t>
            </a:r>
            <a:r>
              <a:rPr lang="en-US" sz="2000" dirty="0">
                <a:latin typeface="Courier New" charset="0"/>
                <a:ea typeface="Courier New" charset="0"/>
                <a:cs typeface="Courier New" charset="0"/>
              </a:rPr>
              <a:t>restaurants-sieved</a:t>
            </a:r>
            <a:r>
              <a:rPr lang="en-US" sz="2000" dirty="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a:latin typeface="Arial" charset="0"/>
                <a:ea typeface="Arial" charset="0"/>
                <a:cs typeface="Arial" charset="0"/>
              </a:rPr>
              <a:t>What is different about these two tables?</a:t>
            </a:r>
          </a:p>
          <a:p>
            <a:pPr marL="457200" indent="-457200" eaLnBrk="1" hangingPunct="1">
              <a:spcAft>
                <a:spcPts val="1800"/>
              </a:spcAft>
              <a:buClr>
                <a:srgbClr val="4C4C4C"/>
              </a:buClr>
              <a:buSzTx/>
            </a:pPr>
            <a:endParaRPr lang="en-US" sz="2000" dirty="0">
              <a:latin typeface="Arial" charset="0"/>
              <a:ea typeface="Arial" charset="0"/>
              <a:cs typeface="Arial" charset="0"/>
            </a:endParaRPr>
          </a:p>
        </p:txBody>
      </p:sp>
      <p:sp>
        <p:nvSpPr>
          <p:cNvPr id="2" name="Footer Placeholder 1"/>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charset="0"/>
                <a:ea typeface="Courier New" charset="0"/>
                <a:cs typeface="Courier New" charset="0"/>
              </a:rPr>
              <a:t>sieve </a:t>
            </a:r>
            <a:r>
              <a:rPr lang="en-US" dirty="0"/>
              <a:t>query</a:t>
            </a:r>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a:latin typeface="Courier New" charset="0"/>
                <a:ea typeface="Courier New" charset="0"/>
                <a:cs typeface="Courier New" charset="0"/>
              </a:rPr>
              <a:t>sieve </a:t>
            </a:r>
            <a:r>
              <a:rPr lang="en-US" dirty="0">
                <a:latin typeface="Courier New" charset="0"/>
                <a:ea typeface="Courier New" charset="0"/>
                <a:cs typeface="Courier New" charset="0"/>
              </a:rPr>
              <a:t>restaurants </a:t>
            </a:r>
            <a:r>
              <a:rPr lang="en-US" b="1" dirty="0">
                <a:latin typeface="Courier New" charset="0"/>
                <a:ea typeface="Courier New" charset="0"/>
                <a:cs typeface="Courier New" charset="0"/>
              </a:rPr>
              <a:t>using</a:t>
            </a: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a:t>
            </a:r>
          </a:p>
          <a:p>
            <a:pPr marL="0" indent="0">
              <a:buNone/>
            </a:pPr>
            <a:r>
              <a:rPr lang="en-US" dirty="0">
                <a:latin typeface="Courier New" charset="0"/>
                <a:ea typeface="Courier New" charset="0"/>
                <a:cs typeface="Courier New" charset="0"/>
              </a:rPr>
              <a:t>  </a:t>
            </a:r>
            <a:r>
              <a:rPr lang="en-US" i="1" dirty="0">
                <a:latin typeface="Courier New" charset="0"/>
                <a:ea typeface="Courier New" charset="0"/>
                <a:cs typeface="Courier New" charset="0"/>
              </a:rPr>
              <a:t>rating</a:t>
            </a:r>
            <a:r>
              <a:rPr lang="en-US" dirty="0">
                <a:latin typeface="Courier New" charset="0"/>
                <a:ea typeface="Courier New" charset="0"/>
                <a:cs typeface="Courier New" charset="0"/>
              </a:rPr>
              <a:t> &gt;= 4 </a:t>
            </a:r>
          </a:p>
          <a:p>
            <a:pPr marL="0" indent="0">
              <a:buNone/>
            </a:pPr>
            <a:r>
              <a:rPr lang="en-US" b="1" dirty="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table operator</a:t>
            </a: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column arguments</a:t>
              </a: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dataset</a:t>
              </a: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colon</a:t>
            </a: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keyword</a:t>
            </a:r>
            <a:endParaRPr lang="en-US" dirty="0">
              <a:solidFill>
                <a:schemeClr val="tx1"/>
              </a:solidFill>
            </a:endParaRPr>
          </a:p>
        </p:txBody>
      </p:sp>
      <p:sp>
        <p:nvSpPr>
          <p:cNvPr id="20" name="Rectangle 19"/>
          <p:cNvSpPr/>
          <p:nvPr/>
        </p:nvSpPr>
        <p:spPr>
          <a:xfrm>
            <a:off x="550762" y="5491371"/>
            <a:ext cx="8059838" cy="1061829"/>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altLang="en-US" dirty="0">
                <a:solidFill>
                  <a:schemeClr val="bg1"/>
                </a:solidFill>
                <a:ea typeface="Arial" charset="0"/>
                <a:cs typeface="Arial" charset="0"/>
              </a:rPr>
              <a:t>Take notes on Page 45</a:t>
            </a:r>
          </a:p>
          <a:p>
            <a:pPr marL="342900" indent="-342900" eaLnBrk="1" hangingPunct="1">
              <a:spcAft>
                <a:spcPts val="1800"/>
              </a:spcAft>
              <a:buClr>
                <a:srgbClr val="4C4C4C"/>
              </a:buClr>
              <a:buFont typeface="Arial" charset="0"/>
              <a:buChar char="•"/>
            </a:pPr>
            <a:r>
              <a:rPr lang="en-US" dirty="0">
                <a:solidFill>
                  <a:schemeClr val="bg1"/>
                </a:solidFill>
                <a:ea typeface="Arial" charset="0"/>
                <a:cs typeface="Arial" charset="0"/>
              </a:rPr>
              <a:t>Open the </a:t>
            </a:r>
            <a:r>
              <a:rPr lang="en-US" dirty="0">
                <a:solidFill>
                  <a:schemeClr val="bg1"/>
                </a:solidFill>
                <a:ea typeface="Arial" charset="0"/>
                <a:cs typeface="Arial" charset="0"/>
                <a:hlinkClick r:id="rId3"/>
              </a:rPr>
              <a:t>Syntax Error file</a:t>
            </a:r>
            <a:r>
              <a:rPr lang="en-US" dirty="0">
                <a:solidFill>
                  <a:schemeClr val="bg1"/>
                </a:solidFill>
                <a:ea typeface="Arial" charset="0"/>
                <a:cs typeface="Arial" charset="0"/>
              </a:rPr>
              <a:t>, and debug these queries</a:t>
            </a: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1" end="1"/>
                                            </p:txEl>
                                          </p:spTgt>
                                        </p:tgtEl>
                                        <p:attrNameLst>
                                          <p:attrName>style.visibility</p:attrName>
                                        </p:attrNameLst>
                                      </p:cBhvr>
                                      <p:to>
                                        <p:strVal val="visible"/>
                                      </p:to>
                                    </p:set>
                                    <p:animEffect transition="in" filter="fade">
                                      <p:cBhvr>
                                        <p:cTn id="56"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write a </a:t>
            </a:r>
            <a:r>
              <a:rPr lang="en-US" sz="2000" i="1" dirty="0">
                <a:latin typeface="Arial" charset="0"/>
                <a:ea typeface="Arial" charset="0"/>
                <a:cs typeface="Arial" charset="0"/>
              </a:rPr>
              <a:t>check</a:t>
            </a:r>
            <a:r>
              <a:rPr lang="en-US" sz="2000" dirty="0">
                <a:latin typeface="Arial" charset="0"/>
                <a:ea typeface="Arial" charset="0"/>
                <a:cs typeface="Arial" charset="0"/>
              </a:rPr>
              <a:t>? (i.e. </a:t>
            </a:r>
            <a:r>
              <a:rPr lang="mr-IN" sz="2000" dirty="0">
                <a:latin typeface="Arial" charset="0"/>
                <a:ea typeface="Arial" charset="0"/>
                <a:cs typeface="Arial" charset="0"/>
              </a:rPr>
              <a:t>–</a:t>
            </a:r>
            <a:r>
              <a:rPr lang="en-US" sz="2000" dirty="0">
                <a:latin typeface="Arial" charset="0"/>
                <a:ea typeface="Arial" charset="0"/>
                <a:cs typeface="Arial" charset="0"/>
              </a:rPr>
              <a:t> “is this country in Asia?”)</a:t>
            </a:r>
          </a:p>
          <a:p>
            <a:pPr marL="457200" indent="-457200" eaLnBrk="1" hangingPunct="1">
              <a:spcAft>
                <a:spcPts val="1800"/>
              </a:spcAft>
              <a:buClr>
                <a:srgbClr val="4C4C4C"/>
              </a:buClr>
              <a:buSzTx/>
              <a:buFont typeface="+mj-lt"/>
              <a:buAutoNum type="arabicPeriod"/>
            </a:pPr>
            <a:r>
              <a:rPr lang="en-US" sz="2000" dirty="0">
                <a:latin typeface="Arial" charset="0"/>
                <a:ea typeface="Arial" charset="0"/>
                <a:cs typeface="Arial" charset="0"/>
              </a:rPr>
              <a:t>How do we </a:t>
            </a:r>
            <a:r>
              <a:rPr lang="en-US" sz="2000" i="1" dirty="0">
                <a:latin typeface="Arial" charset="0"/>
                <a:ea typeface="Arial" charset="0"/>
                <a:cs typeface="Arial" charset="0"/>
              </a:rPr>
              <a:t>use that check in a query</a:t>
            </a:r>
            <a:r>
              <a:rPr lang="en-US" sz="2000" dirty="0">
                <a:latin typeface="Arial" charset="0"/>
                <a:ea typeface="Arial" charset="0"/>
                <a:cs typeface="Arial" charset="0"/>
              </a:rPr>
              <a:t>? (i.e. - produce a table containing only countries in Asia)</a:t>
            </a:r>
          </a:p>
          <a:p>
            <a:pPr eaLnBrk="1" hangingPunct="1">
              <a:spcAft>
                <a:spcPts val="1800"/>
              </a:spcAft>
              <a:buClr>
                <a:srgbClr val="4C4C4C"/>
              </a:buClr>
              <a:buSzTx/>
              <a:buNone/>
            </a:pPr>
            <a:r>
              <a:rPr lang="en-US" sz="2000" dirty="0">
                <a:latin typeface="Arial" charset="0"/>
                <a:ea typeface="Arial" charset="0"/>
                <a:cs typeface="Arial" charset="0"/>
              </a:rPr>
              <a:t>In the Definitions Area, complete </a:t>
            </a:r>
            <a:r>
              <a:rPr lang="en-US" sz="2000" dirty="0">
                <a:latin typeface="Courier New" charset="0"/>
                <a:ea typeface="Courier New" charset="0"/>
                <a:cs typeface="Courier New" charset="0"/>
              </a:rPr>
              <a:t>low-calorie</a:t>
            </a:r>
            <a:r>
              <a:rPr lang="en-US" sz="2000" dirty="0">
                <a:latin typeface="Arial" charset="0"/>
                <a:ea typeface="Arial" charset="0"/>
                <a:cs typeface="Arial" charset="0"/>
              </a:rPr>
              <a:t>,               </a:t>
            </a:r>
            <a:r>
              <a:rPr lang="en-US" sz="2000" dirty="0">
                <a:latin typeface="Courier New" charset="0"/>
                <a:ea typeface="Courier New" charset="0"/>
                <a:cs typeface="Courier New" charset="0"/>
              </a:rPr>
              <a:t>ca-presidents </a:t>
            </a:r>
            <a:r>
              <a:rPr lang="en-US" sz="2000" dirty="0">
                <a:latin typeface="Arial" charset="0"/>
                <a:ea typeface="Arial" charset="0"/>
                <a:cs typeface="Arial" charset="0"/>
              </a:rPr>
              <a:t>and </a:t>
            </a:r>
            <a:r>
              <a:rPr lang="en-US" sz="2000" dirty="0" err="1">
                <a:latin typeface="Courier New" charset="0"/>
                <a:ea typeface="Courier New" charset="0"/>
                <a:cs typeface="Courier New" charset="0"/>
              </a:rPr>
              <a:t>asian</a:t>
            </a:r>
            <a:r>
              <a:rPr lang="en-US" sz="2000" dirty="0">
                <a:latin typeface="Courier New" charset="0"/>
                <a:ea typeface="Courier New" charset="0"/>
                <a:cs typeface="Courier New" charset="0"/>
              </a:rPr>
              <a:t>-countries</a:t>
            </a:r>
            <a:r>
              <a:rPr lang="en-US" sz="2000" dirty="0">
                <a:latin typeface="Arial" charset="0"/>
                <a:ea typeface="Arial" charset="0"/>
                <a:cs typeface="Arial" charset="0"/>
              </a:rPr>
              <a: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84132" y="43367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7" name="Footer Placeholder 6"/>
          <p:cNvSpPr>
            <a:spLocks noGrp="1"/>
          </p:cNvSpPr>
          <p:nvPr>
            <p:ph type="ftr" sz="quarter" idx="11"/>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9938</TotalTime>
  <Words>5985</Words>
  <Application>Microsoft Office PowerPoint</Application>
  <PresentationFormat>On-screen Show (4:3)</PresentationFormat>
  <Paragraphs>1150</Paragraphs>
  <Slides>116</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116</vt:i4>
      </vt:variant>
    </vt:vector>
  </HeadingPairs>
  <TitlesOfParts>
    <vt:vector size="132" baseType="lpstr">
      <vt:lpstr>ＭＳ Ｐゴシック</vt:lpstr>
      <vt:lpstr>Arial</vt:lpstr>
      <vt:lpstr>Arial Unicode MS</vt:lpstr>
      <vt:lpstr>Century Gothic</vt:lpstr>
      <vt:lpstr>Comic Sans MS</vt:lpstr>
      <vt:lpstr>Consolas</vt:lpstr>
      <vt:lpstr>Courier</vt:lpstr>
      <vt:lpstr>Courier New</vt:lpstr>
      <vt:lpstr>Franklin Gothic Book</vt:lpstr>
      <vt:lpstr>Franklin Gothic Medium</vt:lpstr>
      <vt:lpstr>Helvetica</vt:lpstr>
      <vt:lpstr>Mangal</vt:lpstr>
      <vt:lpstr>Times New Roman</vt:lpstr>
      <vt:lpstr>Wingdings</vt:lpstr>
      <vt:lpstr>Wingdings 2</vt:lpstr>
      <vt:lpstr>Trek</vt:lpstr>
      <vt:lpstr>PowerPoint Presentation</vt:lpstr>
      <vt:lpstr>PowerPoint Presentation</vt:lpstr>
      <vt:lpstr>PowerPoint Presentation</vt:lpstr>
      <vt:lpstr>What does “Beta” mean?</vt:lpstr>
      <vt:lpstr>What is Data Science?</vt:lpstr>
      <vt:lpstr>Design Principles</vt:lpstr>
      <vt:lpstr>Authentic &amp; Accessible</vt:lpstr>
      <vt:lpstr>The Austerity Problem</vt:lpstr>
      <vt:lpstr>The Austerity Problem</vt:lpstr>
      <vt:lpstr>The Austerity Problem</vt:lpstr>
      <vt:lpstr>The Austerity Problem</vt:lpstr>
      <vt:lpstr>Goals for this Workshop</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Do Now</vt:lpstr>
      <vt:lpstr>Numbers and Strings in Pyret</vt:lpstr>
      <vt:lpstr>Error Messages</vt:lpstr>
      <vt:lpstr>Definitions in Pyret</vt:lpstr>
      <vt:lpstr>Functions in Pyret</vt:lpstr>
      <vt:lpstr>Page 46: 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Scatterplots</vt:lpstr>
      <vt:lpstr>Back to our Question…</vt:lpstr>
      <vt:lpstr>Project: Choose Your Dataset!</vt:lpstr>
      <vt:lpstr>Unit 3</vt:lpstr>
      <vt:lpstr>Review - Contracts</vt:lpstr>
      <vt:lpstr>Review Contracts</vt:lpstr>
      <vt:lpstr>Review Contracts</vt:lpstr>
      <vt:lpstr>Review -  scatter-plot contract</vt:lpstr>
      <vt:lpstr>Practice with scatter-plot</vt:lpstr>
      <vt:lpstr>Bar and Pie Charts</vt:lpstr>
      <vt:lpstr>Frequency Bar Charts</vt:lpstr>
      <vt:lpstr>Project: Visualizing Your Dataset</vt:lpstr>
      <vt:lpstr>Unit 4</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Centers of Your Dataset</vt:lpstr>
      <vt:lpstr>Unit 5</vt:lpstr>
      <vt:lpstr>Do Now</vt:lpstr>
      <vt:lpstr>Plotting Probability</vt:lpstr>
      <vt:lpstr>Plotting Probability</vt:lpstr>
      <vt:lpstr>Bins and Spread</vt:lpstr>
      <vt:lpstr>Back to Our Question…</vt:lpstr>
      <vt:lpstr>More Practice with Histograms</vt:lpstr>
      <vt:lpstr>Unit 6</vt:lpstr>
      <vt:lpstr>Do Now</vt:lpstr>
      <vt:lpstr>New Dataset: restaurants</vt:lpstr>
      <vt:lpstr>A return to plotting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Page 32: Recent Title &amp; Year</vt:lpstr>
      <vt:lpstr>Page 33: Title and Overseas</vt:lpstr>
      <vt:lpstr>PowerPoint Presentation</vt:lpstr>
      <vt:lpstr>Page 35: Asian GDPs</vt:lpstr>
      <vt:lpstr>PowerPoint Presentation</vt:lpstr>
      <vt:lpstr>Unit 9</vt:lpstr>
      <vt:lpstr>PowerPoint Presentation</vt:lpstr>
      <vt:lpstr>PowerPoint Presentation</vt:lpstr>
      <vt:lpstr>PowerPoint Presentation</vt:lpstr>
      <vt:lpstr>The extend query</vt:lpstr>
      <vt:lpstr>PowerPoint Presentation</vt:lpstr>
      <vt:lpstr>PowerPoint Presentation</vt:lpstr>
      <vt:lpstr>PowerPoint Presentation</vt:lpstr>
      <vt:lpstr>Final Project</vt:lpstr>
      <vt:lpstr>PowerPoint Presentation</vt:lpstr>
      <vt:lpstr>Connect with Us!</vt:lpstr>
      <vt:lpstr>We’d like your feedback!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Eric Allatta</cp:lastModifiedBy>
  <cp:revision>434</cp:revision>
  <cp:lastPrinted>2010-06-15T20:49:49Z</cp:lastPrinted>
  <dcterms:created xsi:type="dcterms:W3CDTF">2015-08-09T14:46:48Z</dcterms:created>
  <dcterms:modified xsi:type="dcterms:W3CDTF">2017-07-18T16:46:24Z</dcterms:modified>
  <cp:category/>
</cp:coreProperties>
</file>